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4"/>
    <p:sldMasterId id="2147483901" r:id="rId5"/>
    <p:sldMasterId id="2147483789" r:id="rId6"/>
    <p:sldMasterId id="2147483796" r:id="rId7"/>
  </p:sldMasterIdLst>
  <p:notesMasterIdLst>
    <p:notesMasterId r:id="rId25"/>
  </p:notesMasterIdLst>
  <p:sldIdLst>
    <p:sldId id="330" r:id="rId8"/>
    <p:sldId id="324" r:id="rId9"/>
    <p:sldId id="332" r:id="rId10"/>
    <p:sldId id="329" r:id="rId11"/>
    <p:sldId id="348" r:id="rId12"/>
    <p:sldId id="343" r:id="rId13"/>
    <p:sldId id="349" r:id="rId14"/>
    <p:sldId id="342" r:id="rId15"/>
    <p:sldId id="350" r:id="rId16"/>
    <p:sldId id="338" r:id="rId17"/>
    <p:sldId id="333" r:id="rId18"/>
    <p:sldId id="335" r:id="rId19"/>
    <p:sldId id="346" r:id="rId20"/>
    <p:sldId id="339" r:id="rId21"/>
    <p:sldId id="344" r:id="rId22"/>
    <p:sldId id="347" r:id="rId23"/>
    <p:sldId id="280" r:id="rId24"/>
  </p:sldIdLst>
  <p:sldSz cx="12192000" cy="6858000"/>
  <p:notesSz cx="6794500" cy="99314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97" userDrawn="1">
          <p15:clr>
            <a:srgbClr val="A4A3A4"/>
          </p15:clr>
        </p15:guide>
        <p15:guide id="2" pos="32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A6B15B-EA67-F29D-EA74-270E27829936}" name="Linnea Åkerberg" initials="LÅ" userId="S::linnea@advant.se::bacf3152-3bd3-4df1-b0f1-24347c818fdc" providerId="AD"/>
  <p188:author id="{7C9F10B1-6F04-A7DD-48D5-A353E1DA566D}" name="helen" initials="h" userId="S::helen@oedu.se::f06d3447-6c49-425d-86f4-e588dee46c45" providerId="AD"/>
  <p188:author id="{F9502CFF-ACD5-918F-7D5F-BC0D8465095B}" name="Anna Loden" initials="AL" userId="S::anlo0063@ad.umu.se::ee03ffd5-d868-4dae-9a21-b2c2eed1fc4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5EA"/>
    <a:srgbClr val="FFFFFF"/>
    <a:srgbClr val="EDF5EA"/>
    <a:srgbClr val="53565A"/>
    <a:srgbClr val="154734"/>
    <a:srgbClr val="004952"/>
    <a:srgbClr val="FBD7C9"/>
    <a:srgbClr val="FF585D"/>
    <a:srgbClr val="DCECD5"/>
    <a:srgbClr val="FEF3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108"/>
    <p:restoredTop sz="94649"/>
  </p:normalViewPr>
  <p:slideViewPr>
    <p:cSldViewPr snapToGrid="0">
      <p:cViewPr varScale="1">
        <p:scale>
          <a:sx n="67" d="100"/>
          <a:sy n="67" d="100"/>
        </p:scale>
        <p:origin x="928" y="52"/>
      </p:cViewPr>
      <p:guideLst>
        <p:guide orient="horz" pos="3997"/>
        <p:guide pos="325"/>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2944283" cy="498294"/>
          </a:xfrm>
          <a:prstGeom prst="rect">
            <a:avLst/>
          </a:prstGeom>
        </p:spPr>
        <p:txBody>
          <a:bodyPr vert="horz" lIns="96661" tIns="48331" rIns="96661" bIns="48331" rtlCol="0"/>
          <a:lstStyle>
            <a:lvl1pPr algn="l">
              <a:defRPr sz="1300"/>
            </a:lvl1pPr>
          </a:lstStyle>
          <a:p>
            <a:endParaRPr lang="sv-SE"/>
          </a:p>
        </p:txBody>
      </p:sp>
      <p:sp>
        <p:nvSpPr>
          <p:cNvPr id="3" name="Platshållare för datum 2"/>
          <p:cNvSpPr>
            <a:spLocks noGrp="1"/>
          </p:cNvSpPr>
          <p:nvPr>
            <p:ph type="dt" idx="1"/>
          </p:nvPr>
        </p:nvSpPr>
        <p:spPr>
          <a:xfrm>
            <a:off x="3848644" y="1"/>
            <a:ext cx="2944283" cy="498294"/>
          </a:xfrm>
          <a:prstGeom prst="rect">
            <a:avLst/>
          </a:prstGeom>
        </p:spPr>
        <p:txBody>
          <a:bodyPr vert="horz" lIns="96661" tIns="48331" rIns="96661" bIns="48331" rtlCol="0"/>
          <a:lstStyle>
            <a:lvl1pPr algn="r">
              <a:defRPr sz="1300"/>
            </a:lvl1pPr>
          </a:lstStyle>
          <a:p>
            <a:fld id="{F3B5C249-EFF6-47A3-BDE2-4117F6027D2A}" type="datetimeFigureOut">
              <a:rPr lang="sv-SE" smtClean="0"/>
              <a:t>2026-10-15</a:t>
            </a:fld>
            <a:endParaRPr lang="sv-SE"/>
          </a:p>
        </p:txBody>
      </p:sp>
      <p:sp>
        <p:nvSpPr>
          <p:cNvPr id="4" name="Platshållare för bildobjekt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6661" tIns="48331" rIns="96661" bIns="48331" rtlCol="0" anchor="ctr"/>
          <a:lstStyle/>
          <a:p>
            <a:endParaRPr lang="sv-SE"/>
          </a:p>
        </p:txBody>
      </p:sp>
      <p:sp>
        <p:nvSpPr>
          <p:cNvPr id="5" name="Platshållare för anteckningar 4"/>
          <p:cNvSpPr>
            <a:spLocks noGrp="1"/>
          </p:cNvSpPr>
          <p:nvPr>
            <p:ph type="body" sz="quarter" idx="3"/>
          </p:nvPr>
        </p:nvSpPr>
        <p:spPr>
          <a:xfrm>
            <a:off x="679450" y="4779486"/>
            <a:ext cx="5435600" cy="3910489"/>
          </a:xfrm>
          <a:prstGeom prst="rect">
            <a:avLst/>
          </a:prstGeom>
        </p:spPr>
        <p:txBody>
          <a:bodyPr vert="horz" lIns="96661" tIns="48331" rIns="96661" bIns="48331"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33107"/>
            <a:ext cx="2944283" cy="498293"/>
          </a:xfrm>
          <a:prstGeom prst="rect">
            <a:avLst/>
          </a:prstGeom>
        </p:spPr>
        <p:txBody>
          <a:bodyPr vert="horz" lIns="96661" tIns="48331" rIns="96661" bIns="48331" rtlCol="0" anchor="b"/>
          <a:lstStyle>
            <a:lvl1pPr algn="l">
              <a:defRPr sz="1300"/>
            </a:lvl1pPr>
          </a:lstStyle>
          <a:p>
            <a:endParaRPr lang="sv-SE"/>
          </a:p>
        </p:txBody>
      </p:sp>
      <p:sp>
        <p:nvSpPr>
          <p:cNvPr id="7" name="Platshållare för bildnummer 6"/>
          <p:cNvSpPr>
            <a:spLocks noGrp="1"/>
          </p:cNvSpPr>
          <p:nvPr>
            <p:ph type="sldNum" sz="quarter" idx="5"/>
          </p:nvPr>
        </p:nvSpPr>
        <p:spPr>
          <a:xfrm>
            <a:off x="3848644" y="9433107"/>
            <a:ext cx="2944283" cy="498293"/>
          </a:xfrm>
          <a:prstGeom prst="rect">
            <a:avLst/>
          </a:prstGeom>
        </p:spPr>
        <p:txBody>
          <a:bodyPr vert="horz" lIns="96661" tIns="48331" rIns="96661" bIns="48331" rtlCol="0" anchor="b"/>
          <a:lstStyle>
            <a:lvl1pPr algn="r">
              <a:defRPr sz="1300"/>
            </a:lvl1pPr>
          </a:lstStyle>
          <a:p>
            <a:fld id="{70E1706C-E72E-4288-B38A-CFEE4F344B77}" type="slidenum">
              <a:rPr lang="sv-SE" smtClean="0"/>
              <a:t>‹#›</a:t>
            </a:fld>
            <a:endParaRPr lang="sv-SE"/>
          </a:p>
        </p:txBody>
      </p:sp>
    </p:spTree>
    <p:extLst>
      <p:ext uri="{BB962C8B-B14F-4D97-AF65-F5344CB8AC3E}">
        <p14:creationId xmlns:p14="http://schemas.microsoft.com/office/powerpoint/2010/main" val="2782989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skogslabbet.se/lektionspaket/biologisk-mangfald/skogens-ekosystemtjanster/skogens-ekosystemtjanster"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70E1706C-E72E-4288-B38A-CFEE4F344B77}" type="slidenum">
              <a:rPr lang="sv-SE" smtClean="0"/>
              <a:t>1</a:t>
            </a:fld>
            <a:endParaRPr lang="sv-SE"/>
          </a:p>
        </p:txBody>
      </p:sp>
    </p:spTree>
    <p:extLst>
      <p:ext uri="{BB962C8B-B14F-4D97-AF65-F5344CB8AC3E}">
        <p14:creationId xmlns:p14="http://schemas.microsoft.com/office/powerpoint/2010/main" val="1835510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a:effectLst/>
                <a:latin typeface="Aptos" panose="020B0004020202020204" pitchFamily="34" charset="0"/>
                <a:ea typeface="Times New Roman" panose="02020603050405020304" pitchFamily="18" charset="0"/>
                <a:cs typeface="Times New Roman" panose="02020603050405020304" pitchFamily="18" charset="0"/>
              </a:rPr>
              <a:t>Introticket  (5 min) - starta upp elevgruppen med en fråga som kan engagera alla utan att kräva så mycket kunskap om skog: - Vad används skogen till?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a:effectLst/>
                <a:latin typeface="Aptos" panose="020B0004020202020204" pitchFamily="34" charset="0"/>
                <a:ea typeface="Times New Roman" panose="02020603050405020304" pitchFamily="18" charset="0"/>
                <a:cs typeface="Times New Roman" panose="02020603050405020304" pitchFamily="18" charset="0"/>
              </a:rPr>
              <a:t>Skriv ned förslagen och räkna antal.</a:t>
            </a:r>
          </a:p>
          <a:p>
            <a:endParaRPr lang="sv-SE" sz="1800">
              <a:effectLst/>
              <a:latin typeface="Aptos" panose="020B0004020202020204" pitchFamily="34" charset="0"/>
              <a:ea typeface="Times New Roman" panose="02020603050405020304" pitchFamily="18" charset="0"/>
              <a:cs typeface="Times New Roman" panose="02020603050405020304" pitchFamily="18" charset="0"/>
            </a:endParaRPr>
          </a:p>
          <a:p>
            <a:r>
              <a:rPr lang="sv-SE" sz="1800">
                <a:effectLst/>
                <a:latin typeface="Aptos" panose="020B0004020202020204" pitchFamily="34" charset="0"/>
                <a:ea typeface="Times New Roman" panose="02020603050405020304" pitchFamily="18" charset="0"/>
                <a:cs typeface="Times New Roman" panose="02020603050405020304" pitchFamily="18" charset="0"/>
              </a:rPr>
              <a:t>Här kan du som leder övningen låta eleverna använda papper och penna, </a:t>
            </a:r>
            <a:r>
              <a:rPr lang="sv-SE" sz="1800" err="1">
                <a:effectLst/>
                <a:latin typeface="Aptos" panose="020B0004020202020204" pitchFamily="34" charset="0"/>
                <a:ea typeface="Times New Roman" panose="02020603050405020304" pitchFamily="18" charset="0"/>
                <a:cs typeface="Times New Roman" panose="02020603050405020304" pitchFamily="18" charset="0"/>
              </a:rPr>
              <a:t>Menti</a:t>
            </a:r>
            <a:r>
              <a:rPr lang="sv-SE" sz="1800">
                <a:effectLst/>
                <a:latin typeface="Aptos" panose="020B0004020202020204" pitchFamily="34" charset="0"/>
                <a:ea typeface="Times New Roman" panose="02020603050405020304" pitchFamily="18" charset="0"/>
                <a:cs typeface="Times New Roman" panose="02020603050405020304" pitchFamily="18" charset="0"/>
              </a:rPr>
              <a:t>, eller tavlan för att samla in tankarna från eleverna. </a:t>
            </a:r>
          </a:p>
          <a:p>
            <a:endParaRPr lang="sv-SE" sz="1800">
              <a:effectLst/>
              <a:latin typeface="Aptos" panose="020B0004020202020204" pitchFamily="34" charset="0"/>
              <a:cs typeface="Times New Roman" panose="02020603050405020304" pitchFamily="18" charset="0"/>
            </a:endParaRPr>
          </a:p>
          <a:p>
            <a:endParaRPr lang="sv-SE"/>
          </a:p>
        </p:txBody>
      </p:sp>
      <p:sp>
        <p:nvSpPr>
          <p:cNvPr id="4" name="Platshållare för bildnummer 3"/>
          <p:cNvSpPr>
            <a:spLocks noGrp="1"/>
          </p:cNvSpPr>
          <p:nvPr>
            <p:ph type="sldNum" sz="quarter" idx="5"/>
          </p:nvPr>
        </p:nvSpPr>
        <p:spPr/>
        <p:txBody>
          <a:bodyPr/>
          <a:lstStyle/>
          <a:p>
            <a:fld id="{70E1706C-E72E-4288-B38A-CFEE4F344B77}" type="slidenum">
              <a:rPr lang="sv-SE" smtClean="0"/>
              <a:t>2</a:t>
            </a:fld>
            <a:endParaRPr lang="sv-SE"/>
          </a:p>
        </p:txBody>
      </p:sp>
    </p:spTree>
    <p:extLst>
      <p:ext uri="{BB962C8B-B14F-4D97-AF65-F5344CB8AC3E}">
        <p14:creationId xmlns:p14="http://schemas.microsoft.com/office/powerpoint/2010/main" val="1241660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Fortsätt med att studera innehållet i Skogslådan genom att välja alternativ a, b eller c beroende på antal skogslådor du har samt hur många elever det är i klassen. </a:t>
            </a:r>
          </a:p>
          <a:p>
            <a:pPr lvl="0"/>
            <a:endParaRPr lang="sv-SE" sz="1200" kern="1200">
              <a:solidFill>
                <a:schemeClr val="tx1"/>
              </a:solidFill>
              <a:effectLst/>
              <a:latin typeface="+mn-lt"/>
              <a:ea typeface="+mn-ea"/>
              <a:cs typeface="+mn-cs"/>
            </a:endParaRPr>
          </a:p>
          <a:p>
            <a:pPr lvl="0"/>
            <a:r>
              <a:rPr lang="sv-SE" sz="1200" kern="1200">
                <a:solidFill>
                  <a:schemeClr val="tx1"/>
                </a:solidFill>
                <a:effectLst/>
                <a:latin typeface="+mn-lt"/>
                <a:ea typeface="+mn-ea"/>
                <a:cs typeface="+mn-cs"/>
              </a:rPr>
              <a:t>a) Låt en grupp, 4-6 elever, få en egen Skogslåda att undersöka (känna, lukta) det vill säga diskutera vad de olika burkarna innehåller och sortera burkarna i valfria grupper. Exempelvis kan en grupp burkar vara med innehåll som går att äta. Gå runt, lyssna och diskutera med eleverna om innehållet. Låt eleverna förklara hur de har sorterat burkarna och varför. Tid att genomföra cirka 15-30 minuter.</a:t>
            </a:r>
          </a:p>
          <a:p>
            <a:pPr lvl="0"/>
            <a:endParaRPr lang="sv-SE" sz="1200" kern="1200">
              <a:solidFill>
                <a:schemeClr val="tx1"/>
              </a:solidFill>
              <a:effectLst/>
              <a:latin typeface="+mn-lt"/>
              <a:ea typeface="+mn-ea"/>
              <a:cs typeface="+mn-cs"/>
            </a:endParaRPr>
          </a:p>
          <a:p>
            <a:pPr lvl="0"/>
            <a:r>
              <a:rPr lang="sv-SE" sz="1200" kern="1200">
                <a:solidFill>
                  <a:schemeClr val="tx1"/>
                </a:solidFill>
                <a:effectLst/>
                <a:latin typeface="+mn-lt"/>
                <a:ea typeface="+mn-ea"/>
                <a:cs typeface="+mn-cs"/>
              </a:rPr>
              <a:t>b) Låt varje </a:t>
            </a:r>
            <a:r>
              <a:rPr lang="sv-SE" sz="1200" kern="1200" err="1">
                <a:solidFill>
                  <a:schemeClr val="tx1"/>
                </a:solidFill>
                <a:effectLst/>
                <a:latin typeface="+mn-lt"/>
                <a:ea typeface="+mn-ea"/>
                <a:cs typeface="+mn-cs"/>
              </a:rPr>
              <a:t>elevpar</a:t>
            </a:r>
            <a:r>
              <a:rPr lang="sv-SE" sz="1200" kern="1200">
                <a:solidFill>
                  <a:schemeClr val="tx1"/>
                </a:solidFill>
                <a:effectLst/>
                <a:latin typeface="+mn-lt"/>
                <a:ea typeface="+mn-ea"/>
                <a:cs typeface="+mn-cs"/>
              </a:rPr>
              <a:t> få två burkar (om endast en Skogslåda i klassrummet). Låt eleverna undersöka vad innehållet är (känna, lukta) och gissa. Ge ledtråd och tips om innehållet (faktakort). Låt eleverna ta reda på hur burkens innehåll har producerats och vilken del av skogen dessa kommer från. Exempel att vanillin produceras från lignin, träflis används för att producera pellets. Varje </a:t>
            </a:r>
            <a:r>
              <a:rPr lang="sv-SE" sz="1200" kern="1200" err="1">
                <a:solidFill>
                  <a:schemeClr val="tx1"/>
                </a:solidFill>
                <a:effectLst/>
                <a:latin typeface="+mn-lt"/>
                <a:ea typeface="+mn-ea"/>
                <a:cs typeface="+mn-cs"/>
              </a:rPr>
              <a:t>elevpar</a:t>
            </a:r>
            <a:r>
              <a:rPr lang="sv-SE" sz="1200" kern="1200">
                <a:solidFill>
                  <a:schemeClr val="tx1"/>
                </a:solidFill>
                <a:effectLst/>
                <a:latin typeface="+mn-lt"/>
                <a:ea typeface="+mn-ea"/>
                <a:cs typeface="+mn-cs"/>
              </a:rPr>
              <a:t> redovisar för klassen, muntligt med en Power Point </a:t>
            </a:r>
            <a:r>
              <a:rPr lang="sv-SE" sz="1200" kern="1200" err="1">
                <a:solidFill>
                  <a:schemeClr val="tx1"/>
                </a:solidFill>
                <a:effectLst/>
                <a:latin typeface="+mn-lt"/>
                <a:ea typeface="+mn-ea"/>
                <a:cs typeface="+mn-cs"/>
              </a:rPr>
              <a:t>slide</a:t>
            </a:r>
            <a:r>
              <a:rPr lang="sv-SE" sz="1200" kern="1200">
                <a:solidFill>
                  <a:schemeClr val="tx1"/>
                </a:solidFill>
                <a:effectLst/>
                <a:latin typeface="+mn-lt"/>
                <a:ea typeface="+mn-ea"/>
                <a:cs typeface="+mn-cs"/>
              </a:rPr>
              <a:t> eller med poster. Tid att genomföra cirka 30 minuter.</a:t>
            </a:r>
          </a:p>
          <a:p>
            <a:pPr lvl="0"/>
            <a:endParaRPr lang="sv-SE" sz="1200" kern="1200">
              <a:solidFill>
                <a:schemeClr val="tx1"/>
              </a:solidFill>
              <a:effectLst/>
              <a:latin typeface="+mn-lt"/>
              <a:ea typeface="+mn-ea"/>
              <a:cs typeface="+mn-cs"/>
            </a:endParaRPr>
          </a:p>
          <a:p>
            <a:pPr lvl="0"/>
            <a:r>
              <a:rPr lang="sv-SE" sz="1200" kern="1200">
                <a:solidFill>
                  <a:schemeClr val="tx1"/>
                </a:solidFill>
                <a:effectLst/>
                <a:latin typeface="+mn-lt"/>
                <a:ea typeface="+mn-ea"/>
                <a:cs typeface="+mn-cs"/>
              </a:rPr>
              <a:t>c) Låt varje elev få en egen burk och kör speed </a:t>
            </a:r>
            <a:r>
              <a:rPr lang="sv-SE" sz="1200" kern="1200" err="1">
                <a:solidFill>
                  <a:schemeClr val="tx1"/>
                </a:solidFill>
                <a:effectLst/>
                <a:latin typeface="+mn-lt"/>
                <a:ea typeface="+mn-ea"/>
                <a:cs typeface="+mn-cs"/>
              </a:rPr>
              <a:t>dating</a:t>
            </a:r>
            <a:r>
              <a:rPr lang="sv-SE" sz="1200" kern="1200">
                <a:solidFill>
                  <a:schemeClr val="tx1"/>
                </a:solidFill>
                <a:effectLst/>
                <a:latin typeface="+mn-lt"/>
                <a:ea typeface="+mn-ea"/>
                <a:cs typeface="+mn-cs"/>
              </a:rPr>
              <a:t>. Det vill säga låt eleverna para ihop sig med någon och motivera varför burkarna hänger ihop. Låt eleverna hitta en produktionskedja, det vill säga tre burkar som har innehåll som visar olika steg i processen. Exempel är att ta en burk med träflis, en burk med lignin och en med vanillin. Det bruna i träflisen är lignin och av lignin görs vanillin. Sammanfatta genom att diskutera i helklass. Tid att genomföra cirka 30 minuter.</a:t>
            </a:r>
          </a:p>
          <a:p>
            <a:pPr algn="l" rtl="0" fontAlgn="base">
              <a:lnSpc>
                <a:spcPts val="1569"/>
              </a:lnSpc>
              <a:spcAft>
                <a:spcPts val="800"/>
              </a:spcAft>
            </a:pPr>
            <a:endParaRPr lang="sv-SE"/>
          </a:p>
        </p:txBody>
      </p:sp>
      <p:sp>
        <p:nvSpPr>
          <p:cNvPr id="4" name="Platshållare för bildnummer 3"/>
          <p:cNvSpPr>
            <a:spLocks noGrp="1"/>
          </p:cNvSpPr>
          <p:nvPr>
            <p:ph type="sldNum" sz="quarter" idx="5"/>
          </p:nvPr>
        </p:nvSpPr>
        <p:spPr/>
        <p:txBody>
          <a:bodyPr/>
          <a:lstStyle/>
          <a:p>
            <a:fld id="{70E1706C-E72E-4288-B38A-CFEE4F344B77}" type="slidenum">
              <a:rPr lang="sv-SE" smtClean="0"/>
              <a:t>3</a:t>
            </a:fld>
            <a:endParaRPr lang="sv-SE"/>
          </a:p>
        </p:txBody>
      </p:sp>
    </p:spTree>
    <p:extLst>
      <p:ext uri="{BB962C8B-B14F-4D97-AF65-F5344CB8AC3E}">
        <p14:creationId xmlns:p14="http://schemas.microsoft.com/office/powerpoint/2010/main" val="4062129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sz="1200" b="0" i="0" u="none" strike="noStrike" kern="1200">
                <a:solidFill>
                  <a:schemeClr val="tx1"/>
                </a:solidFill>
                <a:effectLst/>
                <a:latin typeface="+mn-lt"/>
                <a:ea typeface="+mn-ea"/>
                <a:cs typeface="+mn-cs"/>
              </a:rPr>
              <a:t>Använd illustration 1 </a:t>
            </a:r>
            <a:r>
              <a:rPr lang="sv-SE" sz="1200" b="1" i="0" u="none" strike="noStrike" kern="1200">
                <a:solidFill>
                  <a:schemeClr val="tx1"/>
                </a:solidFill>
                <a:effectLst/>
                <a:latin typeface="+mn-lt"/>
                <a:ea typeface="+mn-ea"/>
                <a:cs typeface="+mn-cs"/>
              </a:rPr>
              <a:t>Träd till produkt </a:t>
            </a:r>
            <a:r>
              <a:rPr lang="sv-SE" sz="1200" b="0" i="0" u="none" strike="noStrike" kern="1200">
                <a:solidFill>
                  <a:schemeClr val="tx1"/>
                </a:solidFill>
                <a:effectLst/>
                <a:latin typeface="+mn-lt"/>
                <a:ea typeface="+mn-ea"/>
                <a:cs typeface="+mn-cs"/>
              </a:rPr>
              <a:t>för att arbeta med A) och B). Illustrationen visar hur olika delar av trädet används till olika produkter och hur länge kolet lagras i dessa produkter. </a:t>
            </a:r>
          </a:p>
          <a:p>
            <a:pPr lvl="0" rtl="0" fontAlgn="base"/>
            <a:endParaRPr lang="sv-SE" sz="1200" b="0" i="0" u="none" strike="noStrike" kern="1200">
              <a:solidFill>
                <a:schemeClr val="tx1"/>
              </a:solidFill>
              <a:effectLst/>
              <a:latin typeface="+mn-lt"/>
              <a:ea typeface="+mn-ea"/>
              <a:cs typeface="+mn-cs"/>
            </a:endParaRPr>
          </a:p>
          <a:p>
            <a:pPr lvl="0" rtl="0" fontAlgn="base"/>
            <a:r>
              <a:rPr lang="sv-SE" sz="1200" b="0" i="0" u="none" strike="noStrike" kern="1200">
                <a:solidFill>
                  <a:schemeClr val="tx1"/>
                </a:solidFill>
                <a:effectLst/>
                <a:latin typeface="+mn-lt"/>
                <a:ea typeface="+mn-ea"/>
                <a:cs typeface="+mn-cs"/>
              </a:rPr>
              <a:t>A) Diskutera hur innehållet i Skogslådans olika burkar, och hur de passar in i illustrationen 1 Träd till produkt.  </a:t>
            </a:r>
          </a:p>
          <a:p>
            <a:pPr lvl="0" rtl="0" fontAlgn="base"/>
            <a:r>
              <a:rPr lang="sv-SE" sz="1200" b="0" i="0" u="none" strike="noStrike" kern="1200">
                <a:solidFill>
                  <a:schemeClr val="tx1"/>
                </a:solidFill>
                <a:effectLst/>
                <a:latin typeface="+mn-lt"/>
                <a:ea typeface="+mn-ea"/>
                <a:cs typeface="+mn-cs"/>
              </a:rPr>
              <a:t>- Vilka produkter lagrar kol längst tid?  </a:t>
            </a:r>
          </a:p>
          <a:p>
            <a:pPr lvl="0" rtl="0" fontAlgn="base"/>
            <a:r>
              <a:rPr lang="sv-SE" sz="1200" b="0" i="0" u="none" strike="noStrike" kern="1200">
                <a:solidFill>
                  <a:schemeClr val="tx1"/>
                </a:solidFill>
                <a:effectLst/>
                <a:latin typeface="+mn-lt"/>
                <a:ea typeface="+mn-ea"/>
                <a:cs typeface="+mn-cs"/>
              </a:rPr>
              <a:t>- Kan de räknas som kolsänkor?  </a:t>
            </a:r>
          </a:p>
          <a:p>
            <a:pPr lvl="0" rtl="0" fontAlgn="base"/>
            <a:r>
              <a:rPr lang="sv-SE" sz="1200" b="0" i="0" u="none" strike="noStrike" kern="1200">
                <a:solidFill>
                  <a:schemeClr val="tx1"/>
                </a:solidFill>
                <a:effectLst/>
                <a:latin typeface="+mn-lt"/>
                <a:ea typeface="+mn-ea"/>
                <a:cs typeface="+mn-cs"/>
              </a:rPr>
              <a:t>- Vilka produkter i skogslådan minskar utsläpp av växthusgasen koldioxid och lagrar kol länge?  </a:t>
            </a:r>
          </a:p>
          <a:p>
            <a:pPr rtl="0" fontAlgn="base"/>
            <a:r>
              <a:rPr lang="sv-SE" sz="1200" b="0" i="0" u="none" strike="noStrike" kern="1200">
                <a:solidFill>
                  <a:schemeClr val="tx1"/>
                </a:solidFill>
                <a:effectLst/>
                <a:latin typeface="+mn-lt"/>
                <a:ea typeface="+mn-ea"/>
                <a:cs typeface="+mn-cs"/>
              </a:rPr>
              <a:t> </a:t>
            </a:r>
          </a:p>
          <a:p>
            <a:pPr lvl="0" rtl="0" fontAlgn="base"/>
            <a:r>
              <a:rPr lang="sv-SE" sz="1200" b="0" i="0" u="none" strike="noStrike" kern="1200">
                <a:solidFill>
                  <a:schemeClr val="tx1"/>
                </a:solidFill>
                <a:effectLst/>
                <a:latin typeface="+mn-lt"/>
                <a:ea typeface="+mn-ea"/>
                <a:cs typeface="+mn-cs"/>
              </a:rPr>
              <a:t>B) Diskutera koldioxidlagring:  </a:t>
            </a:r>
          </a:p>
          <a:p>
            <a:pPr lvl="0" rtl="0" fontAlgn="base"/>
            <a:r>
              <a:rPr lang="sv-SE" sz="1200" b="0" i="0" u="none" strike="noStrike" kern="1200">
                <a:solidFill>
                  <a:schemeClr val="tx1"/>
                </a:solidFill>
                <a:effectLst/>
                <a:latin typeface="+mn-lt"/>
                <a:ea typeface="+mn-ea"/>
                <a:cs typeface="+mn-cs"/>
              </a:rPr>
              <a:t>- Om samhället vill minska användningen av fossila råvaror – vilken av processerna i illustrationen är mest intressant att utveckla vidare? Varför?  </a:t>
            </a:r>
          </a:p>
          <a:p>
            <a:pPr rtl="0" fontAlgn="base"/>
            <a:r>
              <a:rPr lang="sv-SE" sz="1200" b="0" i="0" u="none" strike="noStrike" kern="1200">
                <a:solidFill>
                  <a:schemeClr val="tx1"/>
                </a:solidFill>
                <a:effectLst/>
                <a:latin typeface="+mn-lt"/>
                <a:ea typeface="+mn-ea"/>
                <a:cs typeface="+mn-cs"/>
              </a:rPr>
              <a:t>Här finns inga givna rätta svar, vilket brukar ge bra diskussioner. </a:t>
            </a:r>
          </a:p>
          <a:p>
            <a:endParaRPr lang="sv-SE"/>
          </a:p>
        </p:txBody>
      </p:sp>
      <p:sp>
        <p:nvSpPr>
          <p:cNvPr id="4" name="Platshållare för bildnummer 3"/>
          <p:cNvSpPr>
            <a:spLocks noGrp="1"/>
          </p:cNvSpPr>
          <p:nvPr>
            <p:ph type="sldNum" sz="quarter" idx="5"/>
          </p:nvPr>
        </p:nvSpPr>
        <p:spPr/>
        <p:txBody>
          <a:bodyPr/>
          <a:lstStyle/>
          <a:p>
            <a:fld id="{70E1706C-E72E-4288-B38A-CFEE4F344B77}" type="slidenum">
              <a:rPr lang="sv-SE" smtClean="0"/>
              <a:t>4</a:t>
            </a:fld>
            <a:endParaRPr lang="sv-SE"/>
          </a:p>
        </p:txBody>
      </p:sp>
    </p:spTree>
    <p:extLst>
      <p:ext uri="{BB962C8B-B14F-4D97-AF65-F5344CB8AC3E}">
        <p14:creationId xmlns:p14="http://schemas.microsoft.com/office/powerpoint/2010/main" val="3169481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F0CC1-27E0-A374-9C86-3139DA98CB5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C5E6701-22A3-948A-5BB8-7D973623468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4556690-12A9-EF65-4FF8-CA3BFA7BB3B9}"/>
              </a:ext>
            </a:extLst>
          </p:cNvPr>
          <p:cNvSpPr>
            <a:spLocks noGrp="1"/>
          </p:cNvSpPr>
          <p:nvPr>
            <p:ph type="body" idx="1"/>
          </p:nvPr>
        </p:nvSpPr>
        <p:spPr/>
        <p:txBody>
          <a:bodyPr/>
          <a:lstStyle/>
          <a:p>
            <a:pPr rtl="0" fontAlgn="base"/>
            <a:r>
              <a:rPr lang="sv-SE" sz="1200" b="0" i="0" u="none" strike="noStrike" kern="1200">
                <a:solidFill>
                  <a:schemeClr val="tx1"/>
                </a:solidFill>
                <a:effectLst/>
                <a:latin typeface="+mn-lt"/>
                <a:ea typeface="+mn-ea"/>
                <a:cs typeface="+mn-cs"/>
              </a:rPr>
              <a:t>Använd illustration 1 </a:t>
            </a:r>
            <a:r>
              <a:rPr lang="sv-SE" sz="1200" b="1" i="0" u="none" strike="noStrike" kern="1200">
                <a:solidFill>
                  <a:schemeClr val="tx1"/>
                </a:solidFill>
                <a:effectLst/>
                <a:latin typeface="+mn-lt"/>
                <a:ea typeface="+mn-ea"/>
                <a:cs typeface="+mn-cs"/>
              </a:rPr>
              <a:t>Träd till produkt </a:t>
            </a:r>
            <a:r>
              <a:rPr lang="sv-SE" sz="1200" b="0" i="0" u="none" strike="noStrike" kern="1200">
                <a:solidFill>
                  <a:schemeClr val="tx1"/>
                </a:solidFill>
                <a:effectLst/>
                <a:latin typeface="+mn-lt"/>
                <a:ea typeface="+mn-ea"/>
                <a:cs typeface="+mn-cs"/>
              </a:rPr>
              <a:t>för att arbeta med A) och B). Illustrationen visar hur olika delar av trädet används till olika produkter och hur länge kolet lagras i dessa produkter. </a:t>
            </a:r>
          </a:p>
          <a:p>
            <a:pPr lvl="0" rtl="0" fontAlgn="base"/>
            <a:endParaRPr lang="sv-SE" sz="1200" b="0" i="0" u="none" strike="noStrike" kern="1200">
              <a:solidFill>
                <a:schemeClr val="tx1"/>
              </a:solidFill>
              <a:effectLst/>
              <a:latin typeface="+mn-lt"/>
              <a:ea typeface="+mn-ea"/>
              <a:cs typeface="+mn-cs"/>
            </a:endParaRPr>
          </a:p>
          <a:p>
            <a:pPr lvl="0" rtl="0" fontAlgn="base"/>
            <a:r>
              <a:rPr lang="sv-SE" sz="1200" b="0" i="0" u="none" strike="noStrike" kern="1200">
                <a:solidFill>
                  <a:schemeClr val="tx1"/>
                </a:solidFill>
                <a:effectLst/>
                <a:latin typeface="+mn-lt"/>
                <a:ea typeface="+mn-ea"/>
                <a:cs typeface="+mn-cs"/>
              </a:rPr>
              <a:t>A) Diskutera hur innehållet i Skogslådans olika burkar, och hur de passar in i illustrationen 1 Träd till produkt.  </a:t>
            </a:r>
          </a:p>
          <a:p>
            <a:pPr lvl="0" rtl="0" fontAlgn="base"/>
            <a:r>
              <a:rPr lang="sv-SE" sz="1200" b="0" i="0" u="none" strike="noStrike" kern="1200">
                <a:solidFill>
                  <a:schemeClr val="tx1"/>
                </a:solidFill>
                <a:effectLst/>
                <a:latin typeface="+mn-lt"/>
                <a:ea typeface="+mn-ea"/>
                <a:cs typeface="+mn-cs"/>
              </a:rPr>
              <a:t>- Vilka produkter lagrar kol längst tid?  </a:t>
            </a:r>
          </a:p>
          <a:p>
            <a:pPr lvl="0" rtl="0" fontAlgn="base"/>
            <a:r>
              <a:rPr lang="sv-SE" sz="1200" b="0" i="0" u="none" strike="noStrike" kern="1200">
                <a:solidFill>
                  <a:schemeClr val="tx1"/>
                </a:solidFill>
                <a:effectLst/>
                <a:latin typeface="+mn-lt"/>
                <a:ea typeface="+mn-ea"/>
                <a:cs typeface="+mn-cs"/>
              </a:rPr>
              <a:t>- Kan de räknas som kolsänkor?  </a:t>
            </a:r>
          </a:p>
          <a:p>
            <a:pPr lvl="0" rtl="0" fontAlgn="base"/>
            <a:r>
              <a:rPr lang="sv-SE" sz="1200" b="0" i="0" u="none" strike="noStrike" kern="1200">
                <a:solidFill>
                  <a:schemeClr val="tx1"/>
                </a:solidFill>
                <a:effectLst/>
                <a:latin typeface="+mn-lt"/>
                <a:ea typeface="+mn-ea"/>
                <a:cs typeface="+mn-cs"/>
              </a:rPr>
              <a:t>- Vilka produkter i skogslådan minskar utsläpp av växthusgasen koldioxid och lagrar kol länge?  </a:t>
            </a:r>
          </a:p>
          <a:p>
            <a:pPr rtl="0" fontAlgn="base"/>
            <a:r>
              <a:rPr lang="sv-SE" sz="1200" b="0" i="0" u="none" strike="noStrike" kern="1200">
                <a:solidFill>
                  <a:schemeClr val="tx1"/>
                </a:solidFill>
                <a:effectLst/>
                <a:latin typeface="+mn-lt"/>
                <a:ea typeface="+mn-ea"/>
                <a:cs typeface="+mn-cs"/>
              </a:rPr>
              <a:t> </a:t>
            </a:r>
          </a:p>
          <a:p>
            <a:pPr lvl="0" rtl="0" fontAlgn="base"/>
            <a:r>
              <a:rPr lang="sv-SE" sz="1200" b="0" i="0" u="none" strike="noStrike" kern="1200">
                <a:solidFill>
                  <a:schemeClr val="tx1"/>
                </a:solidFill>
                <a:effectLst/>
                <a:latin typeface="+mn-lt"/>
                <a:ea typeface="+mn-ea"/>
                <a:cs typeface="+mn-cs"/>
              </a:rPr>
              <a:t>B) Diskutera koldioxidlagring:  </a:t>
            </a:r>
          </a:p>
          <a:p>
            <a:pPr lvl="0" rtl="0" fontAlgn="base"/>
            <a:r>
              <a:rPr lang="sv-SE" sz="1200" b="0" i="0" u="none" strike="noStrike" kern="1200">
                <a:solidFill>
                  <a:schemeClr val="tx1"/>
                </a:solidFill>
                <a:effectLst/>
                <a:latin typeface="+mn-lt"/>
                <a:ea typeface="+mn-ea"/>
                <a:cs typeface="+mn-cs"/>
              </a:rPr>
              <a:t>- Om samhället vill minska användningen av fossila råvaror – vilken av processerna i illustrationen är mest intressant att utveckla vidare? Varför?  </a:t>
            </a:r>
          </a:p>
          <a:p>
            <a:pPr rtl="0" fontAlgn="base"/>
            <a:r>
              <a:rPr lang="sv-SE" sz="1200" b="0" i="0" u="none" strike="noStrike" kern="1200">
                <a:solidFill>
                  <a:schemeClr val="tx1"/>
                </a:solidFill>
                <a:effectLst/>
                <a:latin typeface="+mn-lt"/>
                <a:ea typeface="+mn-ea"/>
                <a:cs typeface="+mn-cs"/>
              </a:rPr>
              <a:t>Här finns inga givna rätta svar, vilket brukar ge bra diskussioner. </a:t>
            </a:r>
          </a:p>
          <a:p>
            <a:endParaRPr lang="sv-SE"/>
          </a:p>
        </p:txBody>
      </p:sp>
      <p:sp>
        <p:nvSpPr>
          <p:cNvPr id="4" name="Platshållare för bildnummer 3">
            <a:extLst>
              <a:ext uri="{FF2B5EF4-FFF2-40B4-BE49-F238E27FC236}">
                <a16:creationId xmlns:a16="http://schemas.microsoft.com/office/drawing/2014/main" id="{798B479D-AA81-DF20-EC53-65B5CBA13D8B}"/>
              </a:ext>
            </a:extLst>
          </p:cNvPr>
          <p:cNvSpPr>
            <a:spLocks noGrp="1"/>
          </p:cNvSpPr>
          <p:nvPr>
            <p:ph type="sldNum" sz="quarter" idx="5"/>
          </p:nvPr>
        </p:nvSpPr>
        <p:spPr/>
        <p:txBody>
          <a:bodyPr/>
          <a:lstStyle/>
          <a:p>
            <a:fld id="{70E1706C-E72E-4288-B38A-CFEE4F344B77}" type="slidenum">
              <a:rPr lang="sv-SE" smtClean="0"/>
              <a:t>5</a:t>
            </a:fld>
            <a:endParaRPr lang="sv-SE"/>
          </a:p>
        </p:txBody>
      </p:sp>
    </p:spTree>
    <p:extLst>
      <p:ext uri="{BB962C8B-B14F-4D97-AF65-F5344CB8AC3E}">
        <p14:creationId xmlns:p14="http://schemas.microsoft.com/office/powerpoint/2010/main" val="626246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sz="1200" b="0" i="0" u="none" strike="noStrike" kern="1200">
                <a:solidFill>
                  <a:schemeClr val="tx1"/>
                </a:solidFill>
                <a:effectLst/>
                <a:latin typeface="+mn-lt"/>
                <a:ea typeface="+mn-ea"/>
                <a:cs typeface="+mn-cs"/>
              </a:rPr>
              <a:t>Använd illustration </a:t>
            </a:r>
            <a:r>
              <a:rPr lang="sv-SE" sz="1200" b="1" i="0" u="none" strike="noStrike" kern="1200">
                <a:solidFill>
                  <a:schemeClr val="tx1"/>
                </a:solidFill>
                <a:effectLst/>
                <a:latin typeface="+mn-lt"/>
                <a:ea typeface="+mn-ea"/>
                <a:cs typeface="+mn-cs"/>
              </a:rPr>
              <a:t>Processat</a:t>
            </a:r>
            <a:r>
              <a:rPr lang="sv-SE" sz="1200" b="0" i="0" u="none" strike="noStrike" kern="1200">
                <a:solidFill>
                  <a:schemeClr val="tx1"/>
                </a:solidFill>
                <a:effectLst/>
                <a:latin typeface="+mn-lt"/>
                <a:ea typeface="+mn-ea"/>
                <a:cs typeface="+mn-cs"/>
              </a:rPr>
              <a:t> </a:t>
            </a:r>
            <a:r>
              <a:rPr lang="sv-SE" sz="1200" b="1" i="0" u="none" strike="noStrike" kern="1200">
                <a:solidFill>
                  <a:schemeClr val="tx1"/>
                </a:solidFill>
                <a:effectLst/>
                <a:latin typeface="+mn-lt"/>
                <a:ea typeface="+mn-ea"/>
                <a:cs typeface="+mn-cs"/>
              </a:rPr>
              <a:t>skogsmaterial</a:t>
            </a:r>
            <a:r>
              <a:rPr lang="sv-SE" sz="1200" b="0" i="0" u="none" strike="noStrike" kern="1200">
                <a:solidFill>
                  <a:schemeClr val="tx1"/>
                </a:solidFill>
                <a:effectLst/>
                <a:latin typeface="+mn-lt"/>
                <a:ea typeface="+mn-ea"/>
                <a:cs typeface="+mn-cs"/>
              </a:rPr>
              <a:t> för att arbeta med C), D), E) och F). Illustrationen visar hur olika delar av trädet processas och används till olika produkter. </a:t>
            </a:r>
          </a:p>
          <a:p>
            <a:pPr rtl="0" fontAlgn="base"/>
            <a:r>
              <a:rPr lang="sv-SE" sz="1200" b="0" i="0" u="none" strike="noStrike" kern="1200">
                <a:solidFill>
                  <a:schemeClr val="tx1"/>
                </a:solidFill>
                <a:effectLst/>
                <a:latin typeface="+mn-lt"/>
                <a:ea typeface="+mn-ea"/>
                <a:cs typeface="+mn-cs"/>
              </a:rPr>
              <a:t> </a:t>
            </a:r>
          </a:p>
          <a:p>
            <a:pPr lvl="0" rtl="0" fontAlgn="base"/>
            <a:r>
              <a:rPr lang="sv-SE" sz="1200" b="0" i="0" u="none" strike="noStrike" kern="1200">
                <a:solidFill>
                  <a:schemeClr val="tx1"/>
                </a:solidFill>
                <a:effectLst/>
                <a:latin typeface="+mn-lt"/>
                <a:ea typeface="+mn-ea"/>
                <a:cs typeface="+mn-cs"/>
              </a:rPr>
              <a:t>C) Vilken slutprodukt i illustrationen </a:t>
            </a:r>
            <a:r>
              <a:rPr lang="sv-SE" sz="1200" b="1" i="0" u="none" strike="noStrike" kern="1200">
                <a:solidFill>
                  <a:schemeClr val="tx1"/>
                </a:solidFill>
                <a:effectLst/>
                <a:latin typeface="+mn-lt"/>
                <a:ea typeface="+mn-ea"/>
                <a:cs typeface="+mn-cs"/>
              </a:rPr>
              <a:t>Processat skogsmaterial </a:t>
            </a:r>
            <a:r>
              <a:rPr lang="sv-SE" sz="1200" b="0" i="0" u="none" strike="noStrike" kern="1200">
                <a:solidFill>
                  <a:schemeClr val="tx1"/>
                </a:solidFill>
                <a:effectLst/>
                <a:latin typeface="+mn-lt"/>
                <a:ea typeface="+mn-ea"/>
                <a:cs typeface="+mn-cs"/>
              </a:rPr>
              <a:t>förvånar mest att den har sitt ursprung från skogen? Exempelvis textil, hydrogeler, aktivt kol eller drivmedel. Kort och lätt att komma igång med. </a:t>
            </a:r>
          </a:p>
          <a:p>
            <a:pPr lvl="0" rtl="0" fontAlgn="base"/>
            <a:r>
              <a:rPr lang="sv-SE" sz="1200" b="0" i="0" u="none" strike="noStrike" kern="1200">
                <a:solidFill>
                  <a:schemeClr val="tx1"/>
                </a:solidFill>
                <a:effectLst/>
                <a:latin typeface="+mn-lt"/>
                <a:ea typeface="+mn-ea"/>
                <a:cs typeface="+mn-cs"/>
              </a:rPr>
              <a:t>D) Om du bara vill ha en snabb diskussion, fråga hela klassen: När ni tittar på illustrationen – vad säger den om vilka möjligheter skogen kan ge i framtidens samhälle? </a:t>
            </a:r>
          </a:p>
          <a:p>
            <a:pPr lvl="0" rtl="0" fontAlgn="base"/>
            <a:r>
              <a:rPr lang="sv-SE" sz="1200" b="0" i="0" u="none" strike="noStrike" kern="1200">
                <a:solidFill>
                  <a:schemeClr val="tx1"/>
                </a:solidFill>
                <a:effectLst/>
                <a:latin typeface="+mn-lt"/>
                <a:ea typeface="+mn-ea"/>
                <a:cs typeface="+mn-cs"/>
              </a:rPr>
              <a:t>E) Vilken process i illustrationen som kan ha använts för att tillverka produkterna i skogslådan? Det gör illustrationen mer konkret. </a:t>
            </a:r>
          </a:p>
          <a:p>
            <a:pPr lvl="0" rtl="0" fontAlgn="base"/>
            <a:r>
              <a:rPr lang="sv-SE" sz="1200" b="0" i="0" u="none" strike="noStrike" kern="1200">
                <a:solidFill>
                  <a:schemeClr val="tx1"/>
                </a:solidFill>
                <a:effectLst/>
                <a:latin typeface="+mn-lt"/>
                <a:ea typeface="+mn-ea"/>
                <a:cs typeface="+mn-cs"/>
              </a:rPr>
              <a:t>F) Låt eleverna arbeta i par och välja en av de markerade vägarna i figuren. De ska beskriva för varandra: vilken skogsråvara används, vilka processer den går igenom och vilka produkter tillverkas?  </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Till exempel: </a:t>
            </a:r>
            <a:r>
              <a:rPr lang="sv-SE" sz="1200" b="0" i="0" u="none" strike="noStrike" kern="1200" err="1">
                <a:solidFill>
                  <a:schemeClr val="tx1"/>
                </a:solidFill>
                <a:effectLst/>
                <a:latin typeface="+mn-lt"/>
                <a:ea typeface="+mn-ea"/>
                <a:cs typeface="+mn-cs"/>
              </a:rPr>
              <a:t>Stamved</a:t>
            </a:r>
            <a:r>
              <a:rPr lang="sv-SE" sz="1200" b="0" i="0" u="none" strike="noStrike" kern="1200">
                <a:solidFill>
                  <a:schemeClr val="tx1"/>
                </a:solidFill>
                <a:effectLst/>
                <a:latin typeface="+mn-lt"/>
                <a:ea typeface="+mn-ea"/>
                <a:cs typeface="+mn-cs"/>
              </a:rPr>
              <a:t> → cellulosa → textil. Avsluta med att några grupper får redovisa en väg. </a:t>
            </a:r>
          </a:p>
          <a:p>
            <a:endParaRPr lang="sv-SE"/>
          </a:p>
        </p:txBody>
      </p:sp>
      <p:sp>
        <p:nvSpPr>
          <p:cNvPr id="4" name="Platshållare för bildnummer 3"/>
          <p:cNvSpPr>
            <a:spLocks noGrp="1"/>
          </p:cNvSpPr>
          <p:nvPr>
            <p:ph type="sldNum" sz="quarter" idx="5"/>
          </p:nvPr>
        </p:nvSpPr>
        <p:spPr/>
        <p:txBody>
          <a:bodyPr/>
          <a:lstStyle/>
          <a:p>
            <a:fld id="{70E1706C-E72E-4288-B38A-CFEE4F344B77}" type="slidenum">
              <a:rPr lang="sv-SE" smtClean="0"/>
              <a:t>6</a:t>
            </a:fld>
            <a:endParaRPr lang="sv-SE"/>
          </a:p>
        </p:txBody>
      </p:sp>
    </p:spTree>
    <p:extLst>
      <p:ext uri="{BB962C8B-B14F-4D97-AF65-F5344CB8AC3E}">
        <p14:creationId xmlns:p14="http://schemas.microsoft.com/office/powerpoint/2010/main" val="759483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F37A4-1785-2040-9582-3CE79F72844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CC753F4-1B43-4F51-9583-1D207CE4EC4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AB3CE49-F78B-A656-C4AD-04921D6EEEB2}"/>
              </a:ext>
            </a:extLst>
          </p:cNvPr>
          <p:cNvSpPr>
            <a:spLocks noGrp="1"/>
          </p:cNvSpPr>
          <p:nvPr>
            <p:ph type="body" idx="1"/>
          </p:nvPr>
        </p:nvSpPr>
        <p:spPr/>
        <p:txBody>
          <a:bodyPr/>
          <a:lstStyle/>
          <a:p>
            <a:pPr rtl="0" fontAlgn="base"/>
            <a:r>
              <a:rPr lang="sv-SE" sz="1200" b="0" i="0" u="none" strike="noStrike" kern="1200">
                <a:solidFill>
                  <a:schemeClr val="tx1"/>
                </a:solidFill>
                <a:effectLst/>
                <a:latin typeface="+mn-lt"/>
                <a:ea typeface="+mn-ea"/>
                <a:cs typeface="+mn-cs"/>
              </a:rPr>
              <a:t>Använd illustration </a:t>
            </a:r>
            <a:r>
              <a:rPr lang="sv-SE" sz="1200" b="1" i="0" u="none" strike="noStrike" kern="1200">
                <a:solidFill>
                  <a:schemeClr val="tx1"/>
                </a:solidFill>
                <a:effectLst/>
                <a:latin typeface="+mn-lt"/>
                <a:ea typeface="+mn-ea"/>
                <a:cs typeface="+mn-cs"/>
              </a:rPr>
              <a:t>Processat</a:t>
            </a:r>
            <a:r>
              <a:rPr lang="sv-SE" sz="1200" b="0" i="0" u="none" strike="noStrike" kern="1200">
                <a:solidFill>
                  <a:schemeClr val="tx1"/>
                </a:solidFill>
                <a:effectLst/>
                <a:latin typeface="+mn-lt"/>
                <a:ea typeface="+mn-ea"/>
                <a:cs typeface="+mn-cs"/>
              </a:rPr>
              <a:t> </a:t>
            </a:r>
            <a:r>
              <a:rPr lang="sv-SE" sz="1200" b="1" i="0" u="none" strike="noStrike" kern="1200">
                <a:solidFill>
                  <a:schemeClr val="tx1"/>
                </a:solidFill>
                <a:effectLst/>
                <a:latin typeface="+mn-lt"/>
                <a:ea typeface="+mn-ea"/>
                <a:cs typeface="+mn-cs"/>
              </a:rPr>
              <a:t>skogsmaterial</a:t>
            </a:r>
            <a:r>
              <a:rPr lang="sv-SE" sz="1200" b="0" i="0" u="none" strike="noStrike" kern="1200">
                <a:solidFill>
                  <a:schemeClr val="tx1"/>
                </a:solidFill>
                <a:effectLst/>
                <a:latin typeface="+mn-lt"/>
                <a:ea typeface="+mn-ea"/>
                <a:cs typeface="+mn-cs"/>
              </a:rPr>
              <a:t> för att arbeta med C), D), E) och F). Illustrationen visar hur olika delar av trädet processas och används till olika produkter. </a:t>
            </a:r>
          </a:p>
          <a:p>
            <a:pPr rtl="0" fontAlgn="base"/>
            <a:r>
              <a:rPr lang="sv-SE" sz="1200" b="0" i="0" u="none" strike="noStrike" kern="1200">
                <a:solidFill>
                  <a:schemeClr val="tx1"/>
                </a:solidFill>
                <a:effectLst/>
                <a:latin typeface="+mn-lt"/>
                <a:ea typeface="+mn-ea"/>
                <a:cs typeface="+mn-cs"/>
              </a:rPr>
              <a:t> </a:t>
            </a:r>
          </a:p>
          <a:p>
            <a:pPr lvl="0" rtl="0" fontAlgn="base"/>
            <a:r>
              <a:rPr lang="sv-SE" sz="1200" b="0" i="0" u="none" strike="noStrike" kern="1200">
                <a:solidFill>
                  <a:schemeClr val="tx1"/>
                </a:solidFill>
                <a:effectLst/>
                <a:latin typeface="+mn-lt"/>
                <a:ea typeface="+mn-ea"/>
                <a:cs typeface="+mn-cs"/>
              </a:rPr>
              <a:t>C) Vilken slutprodukt i illustrationen </a:t>
            </a:r>
            <a:r>
              <a:rPr lang="sv-SE" sz="1200" b="1" i="0" u="none" strike="noStrike" kern="1200">
                <a:solidFill>
                  <a:schemeClr val="tx1"/>
                </a:solidFill>
                <a:effectLst/>
                <a:latin typeface="+mn-lt"/>
                <a:ea typeface="+mn-ea"/>
                <a:cs typeface="+mn-cs"/>
              </a:rPr>
              <a:t>Processat skogsmaterial </a:t>
            </a:r>
            <a:r>
              <a:rPr lang="sv-SE" sz="1200" b="0" i="0" u="none" strike="noStrike" kern="1200">
                <a:solidFill>
                  <a:schemeClr val="tx1"/>
                </a:solidFill>
                <a:effectLst/>
                <a:latin typeface="+mn-lt"/>
                <a:ea typeface="+mn-ea"/>
                <a:cs typeface="+mn-cs"/>
              </a:rPr>
              <a:t>förvånar mest att den har sitt ursprung från skogen? Exempelvis textil, hydrogeler, aktivt kol eller drivmedel. Kort och lätt att komma igång med. </a:t>
            </a:r>
          </a:p>
          <a:p>
            <a:pPr lvl="0" rtl="0" fontAlgn="base"/>
            <a:r>
              <a:rPr lang="sv-SE" sz="1200" b="0" i="0" u="none" strike="noStrike" kern="1200">
                <a:solidFill>
                  <a:schemeClr val="tx1"/>
                </a:solidFill>
                <a:effectLst/>
                <a:latin typeface="+mn-lt"/>
                <a:ea typeface="+mn-ea"/>
                <a:cs typeface="+mn-cs"/>
              </a:rPr>
              <a:t>D) Om du bara vill ha en snabb diskussion, fråga hela klassen: När ni tittar på illustrationen – vad säger den om vilka möjligheter skogen kan ge i framtidens samhälle? </a:t>
            </a:r>
          </a:p>
          <a:p>
            <a:pPr lvl="0" rtl="0" fontAlgn="base"/>
            <a:r>
              <a:rPr lang="sv-SE" sz="1200" b="0" i="0" u="none" strike="noStrike" kern="1200">
                <a:solidFill>
                  <a:schemeClr val="tx1"/>
                </a:solidFill>
                <a:effectLst/>
                <a:latin typeface="+mn-lt"/>
                <a:ea typeface="+mn-ea"/>
                <a:cs typeface="+mn-cs"/>
              </a:rPr>
              <a:t>E) Vilken process i illustrationen som kan ha använts för att tillverka produkterna i skogslådan? Det gör illustrationen mer konkret. </a:t>
            </a:r>
          </a:p>
          <a:p>
            <a:pPr lvl="0" rtl="0" fontAlgn="base"/>
            <a:r>
              <a:rPr lang="sv-SE" sz="1200" b="0" i="0" u="none" strike="noStrike" kern="1200">
                <a:solidFill>
                  <a:schemeClr val="tx1"/>
                </a:solidFill>
                <a:effectLst/>
                <a:latin typeface="+mn-lt"/>
                <a:ea typeface="+mn-ea"/>
                <a:cs typeface="+mn-cs"/>
              </a:rPr>
              <a:t>F) Låt eleverna arbeta i par och välja en av de markerade vägarna i figuren. De ska beskriva för varandra: vilken skogsråvara används, vilka processer den går igenom och vilka produkter tillverkas?  </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Till exempel: </a:t>
            </a:r>
            <a:r>
              <a:rPr lang="sv-SE" sz="1200" b="0" i="0" u="none" strike="noStrike" kern="1200" err="1">
                <a:solidFill>
                  <a:schemeClr val="tx1"/>
                </a:solidFill>
                <a:effectLst/>
                <a:latin typeface="+mn-lt"/>
                <a:ea typeface="+mn-ea"/>
                <a:cs typeface="+mn-cs"/>
              </a:rPr>
              <a:t>Stamved</a:t>
            </a:r>
            <a:r>
              <a:rPr lang="sv-SE" sz="1200" b="0" i="0" u="none" strike="noStrike" kern="1200">
                <a:solidFill>
                  <a:schemeClr val="tx1"/>
                </a:solidFill>
                <a:effectLst/>
                <a:latin typeface="+mn-lt"/>
                <a:ea typeface="+mn-ea"/>
                <a:cs typeface="+mn-cs"/>
              </a:rPr>
              <a:t> → cellulosa → textil. Avsluta med att några grupper får redovisa en väg. </a:t>
            </a:r>
          </a:p>
          <a:p>
            <a:endParaRPr lang="sv-SE"/>
          </a:p>
        </p:txBody>
      </p:sp>
      <p:sp>
        <p:nvSpPr>
          <p:cNvPr id="4" name="Platshållare för bildnummer 3">
            <a:extLst>
              <a:ext uri="{FF2B5EF4-FFF2-40B4-BE49-F238E27FC236}">
                <a16:creationId xmlns:a16="http://schemas.microsoft.com/office/drawing/2014/main" id="{1AFAD701-0FDF-236C-923A-BDF3349A50A8}"/>
              </a:ext>
            </a:extLst>
          </p:cNvPr>
          <p:cNvSpPr>
            <a:spLocks noGrp="1"/>
          </p:cNvSpPr>
          <p:nvPr>
            <p:ph type="sldNum" sz="quarter" idx="5"/>
          </p:nvPr>
        </p:nvSpPr>
        <p:spPr/>
        <p:txBody>
          <a:bodyPr/>
          <a:lstStyle/>
          <a:p>
            <a:fld id="{70E1706C-E72E-4288-B38A-CFEE4F344B77}" type="slidenum">
              <a:rPr lang="sv-SE" smtClean="0"/>
              <a:t>7</a:t>
            </a:fld>
            <a:endParaRPr lang="sv-SE"/>
          </a:p>
        </p:txBody>
      </p:sp>
    </p:spTree>
    <p:extLst>
      <p:ext uri="{BB962C8B-B14F-4D97-AF65-F5344CB8AC3E}">
        <p14:creationId xmlns:p14="http://schemas.microsoft.com/office/powerpoint/2010/main" val="1161511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sz="1200" b="0" i="0" u="none" strike="noStrike" kern="1200">
                <a:solidFill>
                  <a:schemeClr val="tx1"/>
                </a:solidFill>
                <a:effectLst/>
                <a:latin typeface="+mn-lt"/>
                <a:ea typeface="+mn-ea"/>
                <a:cs typeface="+mn-cs"/>
              </a:rPr>
              <a:t>Använd illustration </a:t>
            </a:r>
            <a:r>
              <a:rPr lang="sv-SE" sz="1200" b="1" i="0" u="none" strike="noStrike" kern="1200">
                <a:solidFill>
                  <a:schemeClr val="tx1"/>
                </a:solidFill>
                <a:effectLst/>
                <a:latin typeface="+mn-lt"/>
                <a:ea typeface="+mn-ea"/>
                <a:cs typeface="+mn-cs"/>
              </a:rPr>
              <a:t>Träd till molekyl </a:t>
            </a:r>
            <a:r>
              <a:rPr lang="sv-SE" sz="1200" b="0" i="0" u="none" strike="noStrike" kern="1200">
                <a:solidFill>
                  <a:schemeClr val="tx1"/>
                </a:solidFill>
                <a:effectLst/>
                <a:latin typeface="+mn-lt"/>
                <a:ea typeface="+mn-ea"/>
                <a:cs typeface="+mn-cs"/>
              </a:rPr>
              <a:t>för att arbeta med G). Illustrationen visar hur trädets stam är uppbyggd och vilka molekyler som är den kemiska sammansättningen. </a:t>
            </a:r>
          </a:p>
          <a:p>
            <a:pPr rtl="0" fontAlgn="base"/>
            <a:r>
              <a:rPr lang="sv-SE" sz="1200" b="0" i="0" u="none" strike="noStrike" kern="1200">
                <a:solidFill>
                  <a:schemeClr val="tx1"/>
                </a:solidFill>
                <a:effectLst/>
                <a:latin typeface="+mn-lt"/>
                <a:ea typeface="+mn-ea"/>
                <a:cs typeface="+mn-cs"/>
              </a:rPr>
              <a:t> </a:t>
            </a:r>
          </a:p>
          <a:p>
            <a:pPr lvl="0" rtl="0" fontAlgn="base"/>
            <a:r>
              <a:rPr lang="sv-SE" sz="1200" b="0" i="0" u="none" strike="noStrike" kern="1200">
                <a:solidFill>
                  <a:schemeClr val="tx1"/>
                </a:solidFill>
                <a:effectLst/>
                <a:latin typeface="+mn-lt"/>
                <a:ea typeface="+mn-ea"/>
                <a:cs typeface="+mn-cs"/>
              </a:rPr>
              <a:t>G) Om du vill fördjupa elevernas kunskaper kan ni diskutera mer kring de olika kemiska sammansättningarna i produkterna i skogslådan genom att använda illustrationen </a:t>
            </a:r>
            <a:r>
              <a:rPr lang="sv-SE" sz="1200" b="1" i="0" u="none" strike="noStrike" kern="1200">
                <a:solidFill>
                  <a:schemeClr val="tx1"/>
                </a:solidFill>
                <a:effectLst/>
                <a:latin typeface="+mn-lt"/>
                <a:ea typeface="+mn-ea"/>
                <a:cs typeface="+mn-cs"/>
              </a:rPr>
              <a:t>Träd till molekyl.</a:t>
            </a:r>
            <a:r>
              <a:rPr lang="sv-SE" sz="1200" b="0" i="0" u="none" strike="noStrike" kern="1200">
                <a:solidFill>
                  <a:schemeClr val="tx1"/>
                </a:solidFill>
                <a:effectLst/>
                <a:latin typeface="+mn-lt"/>
                <a:ea typeface="+mn-ea"/>
                <a:cs typeface="+mn-cs"/>
              </a:rPr>
              <a:t>  </a:t>
            </a:r>
          </a:p>
          <a:p>
            <a:pPr lvl="0" rtl="0" fontAlgn="base"/>
            <a:r>
              <a:rPr lang="sv-SE" sz="1200" b="0" i="0" u="none" strike="noStrike" kern="1200">
                <a:solidFill>
                  <a:schemeClr val="tx1"/>
                </a:solidFill>
                <a:effectLst/>
                <a:latin typeface="+mn-lt"/>
                <a:ea typeface="+mn-ea"/>
                <a:cs typeface="+mn-cs"/>
              </a:rPr>
              <a:t>- Vilka molekyler finns i din produkt? </a:t>
            </a:r>
          </a:p>
          <a:p>
            <a:pPr lvl="0" rtl="0" fontAlgn="base"/>
            <a:r>
              <a:rPr lang="sv-SE" sz="1200" b="0" i="0" u="none" strike="noStrike" kern="1200">
                <a:solidFill>
                  <a:schemeClr val="tx1"/>
                </a:solidFill>
                <a:effectLst/>
                <a:latin typeface="+mn-lt"/>
                <a:ea typeface="+mn-ea"/>
                <a:cs typeface="+mn-cs"/>
              </a:rPr>
              <a:t>- Hur ser molekylerna ut? </a:t>
            </a:r>
          </a:p>
          <a:p>
            <a:endParaRPr lang="sv-SE"/>
          </a:p>
        </p:txBody>
      </p:sp>
      <p:sp>
        <p:nvSpPr>
          <p:cNvPr id="4" name="Platshållare för bildnummer 3"/>
          <p:cNvSpPr>
            <a:spLocks noGrp="1"/>
          </p:cNvSpPr>
          <p:nvPr>
            <p:ph type="sldNum" sz="quarter" idx="5"/>
          </p:nvPr>
        </p:nvSpPr>
        <p:spPr/>
        <p:txBody>
          <a:bodyPr/>
          <a:lstStyle/>
          <a:p>
            <a:fld id="{70E1706C-E72E-4288-B38A-CFEE4F344B77}" type="slidenum">
              <a:rPr lang="sv-SE" smtClean="0"/>
              <a:t>8</a:t>
            </a:fld>
            <a:endParaRPr lang="sv-SE"/>
          </a:p>
        </p:txBody>
      </p:sp>
    </p:spTree>
    <p:extLst>
      <p:ext uri="{BB962C8B-B14F-4D97-AF65-F5344CB8AC3E}">
        <p14:creationId xmlns:p14="http://schemas.microsoft.com/office/powerpoint/2010/main" val="1898572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F4DA1-C09E-9493-CC85-2748C81691D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FC2AED1-2CC5-90A5-5FB2-9448EE175AF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DB55991-7101-1597-98EA-81A0B2C86ECE}"/>
              </a:ext>
            </a:extLst>
          </p:cNvPr>
          <p:cNvSpPr>
            <a:spLocks noGrp="1"/>
          </p:cNvSpPr>
          <p:nvPr>
            <p:ph type="body" idx="1"/>
          </p:nvPr>
        </p:nvSpPr>
        <p:spPr/>
        <p:txBody>
          <a:bodyPr/>
          <a:lstStyle/>
          <a:p>
            <a:pPr rtl="0" fontAlgn="base"/>
            <a:r>
              <a:rPr lang="sv-SE" sz="1200" b="0" i="0" u="none" strike="noStrike" kern="1200">
                <a:solidFill>
                  <a:schemeClr val="tx1"/>
                </a:solidFill>
                <a:effectLst/>
                <a:latin typeface="+mn-lt"/>
                <a:ea typeface="+mn-ea"/>
                <a:cs typeface="+mn-cs"/>
              </a:rPr>
              <a:t>Använd illustration </a:t>
            </a:r>
            <a:r>
              <a:rPr lang="sv-SE" sz="1200" b="1" i="0" u="none" strike="noStrike" kern="1200">
                <a:solidFill>
                  <a:schemeClr val="tx1"/>
                </a:solidFill>
                <a:effectLst/>
                <a:latin typeface="+mn-lt"/>
                <a:ea typeface="+mn-ea"/>
                <a:cs typeface="+mn-cs"/>
              </a:rPr>
              <a:t>Träd till molekyl </a:t>
            </a:r>
            <a:r>
              <a:rPr lang="sv-SE" sz="1200" b="0" i="0" u="none" strike="noStrike" kern="1200">
                <a:solidFill>
                  <a:schemeClr val="tx1"/>
                </a:solidFill>
                <a:effectLst/>
                <a:latin typeface="+mn-lt"/>
                <a:ea typeface="+mn-ea"/>
                <a:cs typeface="+mn-cs"/>
              </a:rPr>
              <a:t>för att arbeta med G). Illustrationen visar hur trädets stam är uppbyggd och vilka molekyler som är den kemiska sammansättningen. </a:t>
            </a:r>
          </a:p>
          <a:p>
            <a:pPr rtl="0" fontAlgn="base"/>
            <a:r>
              <a:rPr lang="sv-SE" sz="1200" b="0" i="0" u="none" strike="noStrike" kern="1200">
                <a:solidFill>
                  <a:schemeClr val="tx1"/>
                </a:solidFill>
                <a:effectLst/>
                <a:latin typeface="+mn-lt"/>
                <a:ea typeface="+mn-ea"/>
                <a:cs typeface="+mn-cs"/>
              </a:rPr>
              <a:t> </a:t>
            </a:r>
          </a:p>
          <a:p>
            <a:pPr lvl="0" rtl="0" fontAlgn="base"/>
            <a:r>
              <a:rPr lang="sv-SE" sz="1200" b="0" i="0" u="none" strike="noStrike" kern="1200">
                <a:solidFill>
                  <a:schemeClr val="tx1"/>
                </a:solidFill>
                <a:effectLst/>
                <a:latin typeface="+mn-lt"/>
                <a:ea typeface="+mn-ea"/>
                <a:cs typeface="+mn-cs"/>
              </a:rPr>
              <a:t>G) Om du vill fördjupa elevernas kunskaper kan ni diskutera mer kring de olika kemiska sammansättningarna i produkterna i skogslådan genom att använda illustrationen </a:t>
            </a:r>
            <a:r>
              <a:rPr lang="sv-SE" sz="1200" b="1" i="0" u="none" strike="noStrike" kern="1200">
                <a:solidFill>
                  <a:schemeClr val="tx1"/>
                </a:solidFill>
                <a:effectLst/>
                <a:latin typeface="+mn-lt"/>
                <a:ea typeface="+mn-ea"/>
                <a:cs typeface="+mn-cs"/>
              </a:rPr>
              <a:t>Träd till molekyl.</a:t>
            </a:r>
            <a:r>
              <a:rPr lang="sv-SE" sz="1200" b="0" i="0" u="none" strike="noStrike" kern="1200">
                <a:solidFill>
                  <a:schemeClr val="tx1"/>
                </a:solidFill>
                <a:effectLst/>
                <a:latin typeface="+mn-lt"/>
                <a:ea typeface="+mn-ea"/>
                <a:cs typeface="+mn-cs"/>
              </a:rPr>
              <a:t>  </a:t>
            </a:r>
          </a:p>
          <a:p>
            <a:pPr lvl="0" rtl="0" fontAlgn="base"/>
            <a:r>
              <a:rPr lang="sv-SE" sz="1200" b="0" i="0" u="none" strike="noStrike" kern="1200">
                <a:solidFill>
                  <a:schemeClr val="tx1"/>
                </a:solidFill>
                <a:effectLst/>
                <a:latin typeface="+mn-lt"/>
                <a:ea typeface="+mn-ea"/>
                <a:cs typeface="+mn-cs"/>
              </a:rPr>
              <a:t>- Vilka molekyler finns i din produkt? </a:t>
            </a:r>
          </a:p>
          <a:p>
            <a:pPr lvl="0" rtl="0" fontAlgn="base"/>
            <a:r>
              <a:rPr lang="sv-SE" sz="1200" b="0" i="0" u="none" strike="noStrike" kern="1200">
                <a:solidFill>
                  <a:schemeClr val="tx1"/>
                </a:solidFill>
                <a:effectLst/>
                <a:latin typeface="+mn-lt"/>
                <a:ea typeface="+mn-ea"/>
                <a:cs typeface="+mn-cs"/>
              </a:rPr>
              <a:t>- Hur ser molekylerna ut? </a:t>
            </a:r>
          </a:p>
          <a:p>
            <a:endParaRPr lang="sv-SE"/>
          </a:p>
        </p:txBody>
      </p:sp>
      <p:sp>
        <p:nvSpPr>
          <p:cNvPr id="4" name="Platshållare för bildnummer 3">
            <a:extLst>
              <a:ext uri="{FF2B5EF4-FFF2-40B4-BE49-F238E27FC236}">
                <a16:creationId xmlns:a16="http://schemas.microsoft.com/office/drawing/2014/main" id="{55F79CE4-1FAA-FF90-7815-2E62066DB8D4}"/>
              </a:ext>
            </a:extLst>
          </p:cNvPr>
          <p:cNvSpPr>
            <a:spLocks noGrp="1"/>
          </p:cNvSpPr>
          <p:nvPr>
            <p:ph type="sldNum" sz="quarter" idx="5"/>
          </p:nvPr>
        </p:nvSpPr>
        <p:spPr/>
        <p:txBody>
          <a:bodyPr/>
          <a:lstStyle/>
          <a:p>
            <a:fld id="{70E1706C-E72E-4288-B38A-CFEE4F344B77}" type="slidenum">
              <a:rPr lang="sv-SE" smtClean="0"/>
              <a:t>9</a:t>
            </a:fld>
            <a:endParaRPr lang="sv-SE"/>
          </a:p>
        </p:txBody>
      </p:sp>
    </p:spTree>
    <p:extLst>
      <p:ext uri="{BB962C8B-B14F-4D97-AF65-F5344CB8AC3E}">
        <p14:creationId xmlns:p14="http://schemas.microsoft.com/office/powerpoint/2010/main" val="2578602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C1524-12D5-2C5E-30FB-8D97CC9EB6E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F6289F1-E053-2CA0-21B7-45F0BF30CD2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BAE8AF2-7306-B263-6F6E-6EE3DF422F7F}"/>
              </a:ext>
            </a:extLst>
          </p:cNvPr>
          <p:cNvSpPr>
            <a:spLocks noGrp="1"/>
          </p:cNvSpPr>
          <p:nvPr>
            <p:ph type="body" idx="1"/>
          </p:nvPr>
        </p:nvSpPr>
        <p:spPr/>
        <p:txBody>
          <a:bodyPr/>
          <a:lstStyle/>
          <a:p>
            <a:pPr rtl="0" fontAlgn="base"/>
            <a:r>
              <a:rPr lang="sv-SE" sz="1200" b="0" i="0" u="none" strike="noStrike" kern="1200">
                <a:solidFill>
                  <a:schemeClr val="tx1"/>
                </a:solidFill>
                <a:effectLst/>
                <a:latin typeface="+mn-lt"/>
                <a:ea typeface="+mn-ea"/>
                <a:cs typeface="+mn-cs"/>
              </a:rPr>
              <a:t>5 min</a:t>
            </a:r>
          </a:p>
          <a:p>
            <a:pPr rtl="0" fontAlgn="base"/>
            <a:r>
              <a:rPr lang="sv-SE" sz="1200" b="0" i="0" u="none" strike="noStrike" kern="1200">
                <a:solidFill>
                  <a:schemeClr val="tx1"/>
                </a:solidFill>
                <a:effectLst/>
                <a:latin typeface="+mn-lt"/>
                <a:ea typeface="+mn-ea"/>
                <a:cs typeface="+mn-cs"/>
              </a:rPr>
              <a:t>Avsluta genom att låta elevgruppen reflektera över. </a:t>
            </a:r>
          </a:p>
          <a:p>
            <a:pPr rtl="0" fontAlgn="base"/>
            <a:r>
              <a:rPr lang="sv-SE" sz="1200" b="0" i="0" u="none" strike="noStrike" kern="1200">
                <a:solidFill>
                  <a:schemeClr val="tx1"/>
                </a:solidFill>
                <a:effectLst/>
                <a:latin typeface="+mn-lt"/>
                <a:ea typeface="+mn-ea"/>
                <a:cs typeface="+mn-cs"/>
              </a:rPr>
              <a:t>- Vad används skogen till?  </a:t>
            </a:r>
          </a:p>
          <a:p>
            <a:pPr rtl="0" fontAlgn="base"/>
            <a:endParaRPr lang="sv-SE" sz="1200" b="0" i="0" u="none" strike="noStrike" kern="1200">
              <a:solidFill>
                <a:schemeClr val="tx1"/>
              </a:solidFill>
              <a:effectLst/>
              <a:latin typeface="+mn-lt"/>
              <a:ea typeface="+mn-ea"/>
              <a:cs typeface="+mn-cs"/>
            </a:endParaRPr>
          </a:p>
          <a:p>
            <a:pPr rtl="0" fontAlgn="base"/>
            <a:r>
              <a:rPr lang="sv-SE" sz="1200" b="0" i="0" u="none" strike="noStrike" kern="1200">
                <a:solidFill>
                  <a:schemeClr val="tx1"/>
                </a:solidFill>
                <a:effectLst/>
                <a:latin typeface="+mn-lt"/>
                <a:ea typeface="+mn-ea"/>
                <a:cs typeface="+mn-cs"/>
              </a:rPr>
              <a:t>Skriv ned förslagen och räkna antalet. Jämför med introtickets antal. Här kan du som leder övningen låta eleverna använda papper och penna, </a:t>
            </a:r>
            <a:r>
              <a:rPr lang="sv-SE" sz="1200" b="0" i="0" u="none" strike="noStrike" kern="1200" err="1">
                <a:solidFill>
                  <a:schemeClr val="tx1"/>
                </a:solidFill>
                <a:effectLst/>
                <a:latin typeface="+mn-lt"/>
                <a:ea typeface="+mn-ea"/>
                <a:cs typeface="+mn-cs"/>
              </a:rPr>
              <a:t>Menti</a:t>
            </a:r>
            <a:r>
              <a:rPr lang="sv-SE" sz="1200" b="0" i="0" u="none" strike="noStrike" kern="1200">
                <a:solidFill>
                  <a:schemeClr val="tx1"/>
                </a:solidFill>
                <a:effectLst/>
                <a:latin typeface="+mn-lt"/>
                <a:ea typeface="+mn-ea"/>
                <a:cs typeface="+mn-cs"/>
              </a:rPr>
              <a:t> eller tavlan för att samla in tankarna från eleverna. Summera i helklass. </a:t>
            </a:r>
          </a:p>
          <a:p>
            <a:r>
              <a:rPr lang="sv-SE" sz="1800">
                <a:effectLst/>
                <a:latin typeface="Aptos" panose="020B0004020202020204" pitchFamily="34" charset="0"/>
                <a:ea typeface="Times New Roman" panose="02020603050405020304" pitchFamily="18" charset="0"/>
                <a:cs typeface="Times New Roman" panose="02020603050405020304" pitchFamily="18" charset="0"/>
              </a:rPr>
              <a:t> </a:t>
            </a:r>
          </a:p>
        </p:txBody>
      </p:sp>
      <p:sp>
        <p:nvSpPr>
          <p:cNvPr id="4" name="Platshållare för bildnummer 3">
            <a:extLst>
              <a:ext uri="{FF2B5EF4-FFF2-40B4-BE49-F238E27FC236}">
                <a16:creationId xmlns:a16="http://schemas.microsoft.com/office/drawing/2014/main" id="{92D9D10B-AB55-67E2-2F90-61C3F9EA3369}"/>
              </a:ext>
            </a:extLst>
          </p:cNvPr>
          <p:cNvSpPr>
            <a:spLocks noGrp="1"/>
          </p:cNvSpPr>
          <p:nvPr>
            <p:ph type="sldNum" sz="quarter" idx="5"/>
          </p:nvPr>
        </p:nvSpPr>
        <p:spPr/>
        <p:txBody>
          <a:bodyPr/>
          <a:lstStyle/>
          <a:p>
            <a:fld id="{70E1706C-E72E-4288-B38A-CFEE4F344B77}" type="slidenum">
              <a:rPr lang="sv-SE" smtClean="0"/>
              <a:t>10</a:t>
            </a:fld>
            <a:endParaRPr lang="sv-SE"/>
          </a:p>
        </p:txBody>
      </p:sp>
    </p:spTree>
    <p:extLst>
      <p:ext uri="{BB962C8B-B14F-4D97-AF65-F5344CB8AC3E}">
        <p14:creationId xmlns:p14="http://schemas.microsoft.com/office/powerpoint/2010/main" val="1002193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a:solidFill>
                  <a:schemeClr val="tx1"/>
                </a:solidFill>
                <a:effectLst/>
                <a:latin typeface="+mn-lt"/>
                <a:ea typeface="+mn-ea"/>
                <a:cs typeface="+mn-cs"/>
              </a:rPr>
              <a:t>Ekosystemtjänster (5-10 min)</a:t>
            </a:r>
          </a:p>
          <a:p>
            <a:r>
              <a:rPr lang="sv-SE" sz="1200" kern="1200">
                <a:solidFill>
                  <a:schemeClr val="tx1"/>
                </a:solidFill>
                <a:effectLst/>
                <a:latin typeface="+mn-lt"/>
                <a:ea typeface="+mn-ea"/>
                <a:cs typeface="+mn-cs"/>
              </a:rPr>
              <a:t>Bilden visar skogens ekosystemtjänster indelade i fyra kategorier. Gå igenom symbolerna från vänster till höger och diskutera vad varje kategori betyder: stödjande, försörjande, reglerande och kulturella tjänster. Låt eleverna koppla varje kategori till konkreta exempel från vardagen och resonera kring varför de är viktiga för människor och natur. Eventuellt kan aktiviteten avslutas med att titta på vilka ekosystemtjänster som skogen ger använd gärna material kring detta från Skogslabbet (Tjänster och gentjänster: </a:t>
            </a:r>
            <a:r>
              <a:rPr lang="sv-SE" sz="1200" u="none" strike="noStrike" kern="1200">
                <a:solidFill>
                  <a:schemeClr val="tx1"/>
                </a:solidFill>
                <a:effectLst/>
                <a:latin typeface="+mn-lt"/>
                <a:ea typeface="+mn-ea"/>
                <a:cs typeface="+mn-cs"/>
                <a:hlinkClick r:id="rId3"/>
              </a:rPr>
              <a:t>https://skogslabbet.se/lektionspaket/biologisk-mangfald/skogens-ekosystemtjanster/skogens-ekosystemtjanster</a:t>
            </a:r>
            <a:r>
              <a:rPr lang="sv-SE" sz="1200" kern="1200">
                <a:solidFill>
                  <a:schemeClr val="tx1"/>
                </a:solidFill>
                <a:effectLst/>
                <a:latin typeface="+mn-lt"/>
                <a:ea typeface="+mn-ea"/>
                <a:cs typeface="+mn-cs"/>
              </a:rPr>
              <a:t>)</a:t>
            </a:r>
            <a:endParaRPr lang="sv-SE" sz="1800">
              <a:effectLst/>
              <a:latin typeface="Aptos" panose="020B0004020202020204" pitchFamily="34" charset="0"/>
              <a:ea typeface="Times New Roman" panose="02020603050405020304" pitchFamily="18" charset="0"/>
              <a:cs typeface="Times New Roman" panose="02020603050405020304" pitchFamily="18" charset="0"/>
            </a:endParaRPr>
          </a:p>
          <a:p>
            <a:endParaRPr lang="sv-SE"/>
          </a:p>
        </p:txBody>
      </p:sp>
      <p:sp>
        <p:nvSpPr>
          <p:cNvPr id="4" name="Platshållare för bildnummer 3"/>
          <p:cNvSpPr>
            <a:spLocks noGrp="1"/>
          </p:cNvSpPr>
          <p:nvPr>
            <p:ph type="sldNum" sz="quarter" idx="5"/>
          </p:nvPr>
        </p:nvSpPr>
        <p:spPr/>
        <p:txBody>
          <a:bodyPr/>
          <a:lstStyle/>
          <a:p>
            <a:fld id="{70E1706C-E72E-4288-B38A-CFEE4F344B77}" type="slidenum">
              <a:rPr lang="sv-SE" smtClean="0"/>
              <a:t>11</a:t>
            </a:fld>
            <a:endParaRPr lang="sv-SE"/>
          </a:p>
        </p:txBody>
      </p:sp>
    </p:spTree>
    <p:extLst>
      <p:ext uri="{BB962C8B-B14F-4D97-AF65-F5344CB8AC3E}">
        <p14:creationId xmlns:p14="http://schemas.microsoft.com/office/powerpoint/2010/main" val="2736969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sz="1800" b="1">
                <a:effectLst/>
                <a:latin typeface="Aptos" panose="020B0004020202020204" pitchFamily="34" charset="0"/>
                <a:ea typeface="Times New Roman" panose="02020603050405020304" pitchFamily="18" charset="0"/>
                <a:cs typeface="Times New Roman" panose="02020603050405020304" pitchFamily="18" charset="0"/>
              </a:rPr>
              <a:t>Concept </a:t>
            </a:r>
            <a:r>
              <a:rPr lang="sv-SE" sz="1800" b="1" err="1">
                <a:effectLst/>
                <a:latin typeface="Aptos" panose="020B0004020202020204" pitchFamily="34" charset="0"/>
                <a:ea typeface="Times New Roman" panose="02020603050405020304" pitchFamily="18" charset="0"/>
                <a:cs typeface="Times New Roman" panose="02020603050405020304" pitchFamily="18" charset="0"/>
              </a:rPr>
              <a:t>cartoon</a:t>
            </a:r>
            <a:r>
              <a:rPr lang="sv-SE" sz="1800">
                <a:effectLst/>
                <a:latin typeface="Aptos" panose="020B0004020202020204" pitchFamily="34" charset="0"/>
                <a:ea typeface="Times New Roman" panose="02020603050405020304" pitchFamily="18" charset="0"/>
                <a:cs typeface="Times New Roman" panose="02020603050405020304" pitchFamily="18" charset="0"/>
              </a:rPr>
              <a:t> (10 min)</a:t>
            </a:r>
          </a:p>
          <a:p>
            <a:pPr rtl="0" fontAlgn="base"/>
            <a:r>
              <a:rPr lang="sv-SE" sz="1200" b="0" i="0" u="none" strike="noStrike" kern="1200">
                <a:solidFill>
                  <a:schemeClr val="tx1"/>
                </a:solidFill>
                <a:effectLst/>
                <a:latin typeface="+mn-lt"/>
                <a:ea typeface="+mn-ea"/>
                <a:cs typeface="+mn-cs"/>
              </a:rPr>
              <a:t>Bilden visar en grupp personer som uttrycker olika åsikter om hur skogen ska användas. I pratbubblorna lyfts flera perspektiv: skogen som livsmiljö för djur, behovet av att plantera mer skog för klimatets skull, produktion av biobränsle, tillgång till friluftsliv, hänsyn till rennäring samt vikten av biologisk mångfald. Illustrationen synliggör att skogen har många funktioner och att olika intressen ibland kan konkurrera med varandra. Den kan användas för att diskutera hållbar utveckling och hur olika behov måste vägas mot varandra. </a:t>
            </a:r>
          </a:p>
          <a:p>
            <a:pPr rtl="0" fontAlgn="base"/>
            <a:endParaRPr lang="sv-SE" sz="1200" b="0" i="0" u="none" strike="noStrike" kern="1200">
              <a:solidFill>
                <a:schemeClr val="tx1"/>
              </a:solidFill>
              <a:effectLst/>
              <a:latin typeface="+mn-lt"/>
              <a:ea typeface="+mn-ea"/>
              <a:cs typeface="+mn-cs"/>
            </a:endParaRPr>
          </a:p>
          <a:p>
            <a:pPr rtl="0" fontAlgn="base"/>
            <a:r>
              <a:rPr lang="sv-SE" sz="1200" b="0" i="0" u="none" strike="noStrike" kern="1200">
                <a:solidFill>
                  <a:schemeClr val="tx1"/>
                </a:solidFill>
                <a:effectLst/>
                <a:latin typeface="+mn-lt"/>
                <a:ea typeface="+mn-ea"/>
                <a:cs typeface="+mn-cs"/>
              </a:rPr>
              <a:t>Låt eleverna diskutera i par eller i grupp kring bilden. Vilka personer/grupper i samhället har dessa åsikter? Vilka åsikter saknas? </a:t>
            </a:r>
          </a:p>
          <a:p>
            <a:endParaRPr lang="sv-SE" sz="2800">
              <a:solidFill>
                <a:srgbClr val="123827"/>
              </a:solidFill>
              <a:effectLst/>
              <a:latin typeface="Helvetica" pitchFamily="2" charset="0"/>
            </a:endParaRPr>
          </a:p>
          <a:p>
            <a:r>
              <a:rPr lang="sv-SE" sz="2800" b="1">
                <a:solidFill>
                  <a:srgbClr val="000000"/>
                </a:solidFill>
                <a:effectLst/>
                <a:latin typeface="Helvetica" pitchFamily="2" charset="0"/>
              </a:rPr>
              <a:t>Privata skogsägare</a:t>
            </a:r>
            <a:r>
              <a:rPr lang="sv-SE" sz="2800">
                <a:solidFill>
                  <a:srgbClr val="000000"/>
                </a:solidFill>
                <a:effectLst/>
                <a:latin typeface="Helvetica" pitchFamily="2" charset="0"/>
              </a:rPr>
              <a:t> är en minst sagt varierad grupp. Runt hälften av all skog i </a:t>
            </a:r>
            <a:r>
              <a:rPr lang="sv-SE" sz="2800" err="1">
                <a:solidFill>
                  <a:srgbClr val="000000"/>
                </a:solidFill>
                <a:effectLst/>
                <a:latin typeface="Helvetica" pitchFamily="2" charset="0"/>
              </a:rPr>
              <a:t>Sveri</a:t>
            </a:r>
            <a:r>
              <a:rPr lang="sv-SE" sz="2800">
                <a:solidFill>
                  <a:srgbClr val="000000"/>
                </a:solidFill>
                <a:effectLst/>
                <a:latin typeface="Helvetica" pitchFamily="2" charset="0"/>
              </a:rPr>
              <a:t>-</a:t>
            </a:r>
          </a:p>
          <a:p>
            <a:r>
              <a:rPr lang="sv-SE" sz="2800">
                <a:solidFill>
                  <a:srgbClr val="000000"/>
                </a:solidFill>
                <a:effectLst/>
                <a:latin typeface="Helvetica" pitchFamily="2" charset="0"/>
              </a:rPr>
              <a:t>ge ägs av drygt 300 000 privata skogsägare. En del bor på fastigheten, andra</a:t>
            </a:r>
          </a:p>
          <a:p>
            <a:r>
              <a:rPr lang="sv-SE" sz="2800">
                <a:solidFill>
                  <a:srgbClr val="000000"/>
                </a:solidFill>
                <a:effectLst/>
                <a:latin typeface="Helvetica" pitchFamily="2" charset="0"/>
              </a:rPr>
              <a:t>bor långt ifrån sin skog. Skogsägarnas mål med skogen varierar, allt från att</a:t>
            </a:r>
          </a:p>
          <a:p>
            <a:r>
              <a:rPr lang="sv-SE" sz="2800">
                <a:solidFill>
                  <a:srgbClr val="000000"/>
                </a:solidFill>
                <a:effectLst/>
                <a:latin typeface="Helvetica" pitchFamily="2" charset="0"/>
              </a:rPr>
              <a:t>man vill öka biologisk mångfald, generera ekonomisk avkastning (</a:t>
            </a:r>
            <a:r>
              <a:rPr lang="sv-SE" sz="2800" err="1">
                <a:solidFill>
                  <a:srgbClr val="000000"/>
                </a:solidFill>
                <a:effectLst/>
                <a:latin typeface="Helvetica" pitchFamily="2" charset="0"/>
              </a:rPr>
              <a:t>virkespro</a:t>
            </a:r>
            <a:r>
              <a:rPr lang="sv-SE" sz="2800">
                <a:solidFill>
                  <a:srgbClr val="000000"/>
                </a:solidFill>
                <a:effectLst/>
                <a:latin typeface="Helvetica" pitchFamily="2" charset="0"/>
              </a:rPr>
              <a:t>-</a:t>
            </a:r>
          </a:p>
          <a:p>
            <a:r>
              <a:rPr lang="sv-SE" sz="2800" err="1">
                <a:solidFill>
                  <a:srgbClr val="000000"/>
                </a:solidFill>
                <a:effectLst/>
                <a:latin typeface="Helvetica" pitchFamily="2" charset="0"/>
              </a:rPr>
              <a:t>duktion</a:t>
            </a:r>
            <a:r>
              <a:rPr lang="sv-SE" sz="2800">
                <a:solidFill>
                  <a:srgbClr val="000000"/>
                </a:solidFill>
                <a:effectLst/>
                <a:latin typeface="Helvetica" pitchFamily="2" charset="0"/>
              </a:rPr>
              <a:t>) eller pensionssparande, ge nästa generation en ekonomisk trygghet,</a:t>
            </a:r>
          </a:p>
          <a:p>
            <a:r>
              <a:rPr lang="sv-SE" sz="2800">
                <a:solidFill>
                  <a:srgbClr val="000000"/>
                </a:solidFill>
                <a:effectLst/>
                <a:latin typeface="Helvetica" pitchFamily="2" charset="0"/>
              </a:rPr>
              <a:t>binda mer koldioxid eller njuta av att vara i sin egen skog.</a:t>
            </a:r>
          </a:p>
          <a:p>
            <a:r>
              <a:rPr lang="sv-SE" sz="2800" b="1">
                <a:solidFill>
                  <a:srgbClr val="123827"/>
                </a:solidFill>
                <a:effectLst/>
                <a:latin typeface="Helvetica" pitchFamily="2" charset="0"/>
              </a:rPr>
              <a:t>Skogsbolag</a:t>
            </a:r>
          </a:p>
          <a:p>
            <a:r>
              <a:rPr lang="sv-SE" sz="2800">
                <a:solidFill>
                  <a:srgbClr val="000000"/>
                </a:solidFill>
                <a:effectLst/>
                <a:latin typeface="Helvetica" pitchFamily="2" charset="0"/>
              </a:rPr>
              <a:t>Skogsbolagens branschorganisation representerar skogsbolagen och hanterar</a:t>
            </a:r>
          </a:p>
          <a:p>
            <a:r>
              <a:rPr lang="sv-SE" sz="2800">
                <a:solidFill>
                  <a:srgbClr val="000000"/>
                </a:solidFill>
                <a:effectLst/>
                <a:latin typeface="Helvetica" pitchFamily="2" charset="0"/>
              </a:rPr>
              <a:t>allt som har med skog att göra, så länge det inte ger skogen dåligt rykte. De</a:t>
            </a:r>
          </a:p>
          <a:p>
            <a:r>
              <a:rPr lang="sv-SE" sz="2800">
                <a:solidFill>
                  <a:srgbClr val="000000"/>
                </a:solidFill>
                <a:effectLst/>
                <a:latin typeface="Helvetica" pitchFamily="2" charset="0"/>
              </a:rPr>
              <a:t>flesta skogsbolag köper virke av de privata skogsägarna och många har egen</a:t>
            </a:r>
          </a:p>
          <a:p>
            <a:r>
              <a:rPr lang="sv-SE" sz="2800">
                <a:solidFill>
                  <a:srgbClr val="000000"/>
                </a:solidFill>
                <a:effectLst/>
                <a:latin typeface="Helvetica" pitchFamily="2" charset="0"/>
              </a:rPr>
              <a:t>skog. De är positiva till åtgärder som får skogen att växa snabbare, till ex-</a:t>
            </a:r>
          </a:p>
          <a:p>
            <a:r>
              <a:rPr lang="sv-SE" sz="2800" err="1">
                <a:solidFill>
                  <a:srgbClr val="000000"/>
                </a:solidFill>
                <a:effectLst/>
                <a:latin typeface="Helvetica" pitchFamily="2" charset="0"/>
              </a:rPr>
              <a:t>empel</a:t>
            </a:r>
            <a:r>
              <a:rPr lang="sv-SE" sz="2800">
                <a:solidFill>
                  <a:srgbClr val="000000"/>
                </a:solidFill>
                <a:effectLst/>
                <a:latin typeface="Helvetica" pitchFamily="2" charset="0"/>
              </a:rPr>
              <a:t> förädlade plantor, markberedning, använda snabbväxande trädslag. De</a:t>
            </a:r>
          </a:p>
          <a:p>
            <a:r>
              <a:rPr lang="sv-SE" sz="2800">
                <a:solidFill>
                  <a:srgbClr val="000000"/>
                </a:solidFill>
                <a:effectLst/>
                <a:latin typeface="Helvetica" pitchFamily="2" charset="0"/>
              </a:rPr>
              <a:t>har problem med älgar och hjortar som betar/fejar sönder träden. Skogsbo-</a:t>
            </a:r>
          </a:p>
          <a:p>
            <a:r>
              <a:rPr lang="sv-SE" sz="2800">
                <a:solidFill>
                  <a:srgbClr val="000000"/>
                </a:solidFill>
                <a:effectLst/>
                <a:latin typeface="Helvetica" pitchFamily="2" charset="0"/>
              </a:rPr>
              <a:t>lagen ser gärna fördelar med förslag inom gröna produkter. Genom att sälja</a:t>
            </a:r>
          </a:p>
          <a:p>
            <a:r>
              <a:rPr lang="sv-SE" sz="2800">
                <a:solidFill>
                  <a:srgbClr val="000000"/>
                </a:solidFill>
                <a:effectLst/>
                <a:latin typeface="Helvetica" pitchFamily="2" charset="0"/>
              </a:rPr>
              <a:t>så många varor och tjänster som möjligt och skapa arbetstillfällen, hoppas de</a:t>
            </a:r>
          </a:p>
          <a:p>
            <a:r>
              <a:rPr lang="sv-SE" sz="2800">
                <a:solidFill>
                  <a:srgbClr val="000000"/>
                </a:solidFill>
                <a:effectLst/>
                <a:latin typeface="Helvetica" pitchFamily="2" charset="0"/>
              </a:rPr>
              <a:t>kunna öka sin ekonomiska vinst.</a:t>
            </a:r>
          </a:p>
          <a:p>
            <a:r>
              <a:rPr lang="sv-SE" sz="2800" b="1">
                <a:solidFill>
                  <a:srgbClr val="123827"/>
                </a:solidFill>
                <a:effectLst/>
                <a:latin typeface="Helvetica" pitchFamily="2" charset="0"/>
              </a:rPr>
              <a:t>Allmänheten</a:t>
            </a:r>
          </a:p>
          <a:p>
            <a:r>
              <a:rPr lang="sv-SE" sz="2800">
                <a:solidFill>
                  <a:srgbClr val="000000"/>
                </a:solidFill>
                <a:effectLst/>
                <a:latin typeface="Helvetica" pitchFamily="2" charset="0"/>
              </a:rPr>
              <a:t>Skogen ska räcka till för alla, det är en demokratisk fråga. Allemansrätten</a:t>
            </a:r>
          </a:p>
          <a:p>
            <a:r>
              <a:rPr lang="sv-SE" sz="2800">
                <a:solidFill>
                  <a:srgbClr val="000000"/>
                </a:solidFill>
                <a:effectLst/>
                <a:latin typeface="Helvetica" pitchFamily="2" charset="0"/>
              </a:rPr>
              <a:t>värderas högt. Att få ägna sig åt svamp- och bärplockning, jakt, turism och</a:t>
            </a:r>
          </a:p>
          <a:p>
            <a:r>
              <a:rPr lang="sv-SE" sz="2800">
                <a:solidFill>
                  <a:srgbClr val="000000"/>
                </a:solidFill>
                <a:effectLst/>
                <a:latin typeface="Helvetica" pitchFamily="2" charset="0"/>
              </a:rPr>
              <a:t>annan rekreation är självklart för allmänheten i Sverige. Allmänheten oro-</a:t>
            </a:r>
          </a:p>
          <a:p>
            <a:r>
              <a:rPr lang="sv-SE" sz="2800">
                <a:solidFill>
                  <a:srgbClr val="000000"/>
                </a:solidFill>
                <a:effectLst/>
                <a:latin typeface="Helvetica" pitchFamily="2" charset="0"/>
              </a:rPr>
              <a:t>as över klimatförändringar och de har en stor acceptans för en mer varierad</a:t>
            </a:r>
          </a:p>
          <a:p>
            <a:r>
              <a:rPr lang="sv-SE" sz="2800">
                <a:solidFill>
                  <a:srgbClr val="000000"/>
                </a:solidFill>
                <a:effectLst/>
                <a:latin typeface="Helvetica" pitchFamily="2" charset="0"/>
              </a:rPr>
              <a:t>skog som kan bromsa klimatförändringarna. De vill inte se bekämpnings-</a:t>
            </a:r>
          </a:p>
          <a:p>
            <a:r>
              <a:rPr lang="sv-SE" sz="2800">
                <a:solidFill>
                  <a:srgbClr val="000000"/>
                </a:solidFill>
                <a:effectLst/>
                <a:latin typeface="Helvetica" pitchFamily="2" charset="0"/>
              </a:rPr>
              <a:t>medel i skogen, eller avverkningar nära sitt hem. Den som hör till gruppen</a:t>
            </a:r>
          </a:p>
          <a:p>
            <a:r>
              <a:rPr lang="sv-SE" sz="2800">
                <a:solidFill>
                  <a:srgbClr val="000000"/>
                </a:solidFill>
                <a:effectLst/>
                <a:latin typeface="Helvetica" pitchFamily="2" charset="0"/>
              </a:rPr>
              <a:t>allmänhet äger inte själva skog.</a:t>
            </a:r>
          </a:p>
          <a:p>
            <a:r>
              <a:rPr lang="sv-SE" sz="2800" b="1">
                <a:solidFill>
                  <a:srgbClr val="123827"/>
                </a:solidFill>
                <a:effectLst/>
                <a:latin typeface="Helvetica" pitchFamily="2" charset="0"/>
              </a:rPr>
              <a:t>Miljöorganisationer</a:t>
            </a:r>
          </a:p>
          <a:p>
            <a:r>
              <a:rPr lang="sv-SE" sz="2800">
                <a:solidFill>
                  <a:srgbClr val="000000"/>
                </a:solidFill>
                <a:effectLst/>
                <a:latin typeface="Helvetica" pitchFamily="2" charset="0"/>
              </a:rPr>
              <a:t>Miljöorganisationer vill att mer produktiv skogsmark bevaras för att skydda</a:t>
            </a:r>
          </a:p>
          <a:p>
            <a:r>
              <a:rPr lang="sv-SE" sz="2800">
                <a:solidFill>
                  <a:srgbClr val="000000"/>
                </a:solidFill>
                <a:effectLst/>
                <a:latin typeface="Helvetica" pitchFamily="2" charset="0"/>
              </a:rPr>
              <a:t>den biologiska mångfalden. De tycker det är viktigt att människor </a:t>
            </a:r>
            <a:r>
              <a:rPr lang="sv-SE" sz="2800" err="1">
                <a:solidFill>
                  <a:srgbClr val="000000"/>
                </a:solidFill>
                <a:effectLst/>
                <a:latin typeface="Helvetica" pitchFamily="2" charset="0"/>
              </a:rPr>
              <a:t>konsume</a:t>
            </a:r>
            <a:r>
              <a:rPr lang="sv-SE" sz="2800">
                <a:solidFill>
                  <a:srgbClr val="000000"/>
                </a:solidFill>
                <a:effectLst/>
                <a:latin typeface="Helvetica" pitchFamily="2" charset="0"/>
              </a:rPr>
              <a:t>-</a:t>
            </a:r>
          </a:p>
          <a:p>
            <a:r>
              <a:rPr lang="sv-SE" sz="2800">
                <a:solidFill>
                  <a:srgbClr val="000000"/>
                </a:solidFill>
                <a:effectLst/>
                <a:latin typeface="Helvetica" pitchFamily="2" charset="0"/>
              </a:rPr>
              <a:t>rar mindre, och när vi använder produkter från skogen ska de vara </a:t>
            </a:r>
            <a:r>
              <a:rPr lang="sv-SE" sz="2800" err="1">
                <a:solidFill>
                  <a:srgbClr val="000000"/>
                </a:solidFill>
                <a:effectLst/>
                <a:latin typeface="Helvetica" pitchFamily="2" charset="0"/>
              </a:rPr>
              <a:t>långliva</a:t>
            </a:r>
            <a:r>
              <a:rPr lang="sv-SE" sz="2800">
                <a:solidFill>
                  <a:srgbClr val="000000"/>
                </a:solidFill>
                <a:effectLst/>
                <a:latin typeface="Helvetica" pitchFamily="2" charset="0"/>
              </a:rPr>
              <a:t>-</a:t>
            </a:r>
          </a:p>
          <a:p>
            <a:r>
              <a:rPr lang="sv-SE" sz="2800">
                <a:solidFill>
                  <a:srgbClr val="000000"/>
                </a:solidFill>
                <a:effectLst/>
                <a:latin typeface="Helvetica" pitchFamily="2" charset="0"/>
              </a:rPr>
              <a:t>de, till exempel trähus. Om det finns misstankar om att en skog med höga</a:t>
            </a:r>
          </a:p>
          <a:p>
            <a:r>
              <a:rPr lang="sv-SE" sz="2800">
                <a:solidFill>
                  <a:srgbClr val="000000"/>
                </a:solidFill>
                <a:effectLst/>
                <a:latin typeface="Helvetica" pitchFamily="2" charset="0"/>
              </a:rPr>
              <a:t>naturvärden ska avverkas görs ofta fältbesök för att inventera.</a:t>
            </a:r>
          </a:p>
          <a:p>
            <a:r>
              <a:rPr lang="sv-SE" sz="2800" b="1">
                <a:solidFill>
                  <a:srgbClr val="123827"/>
                </a:solidFill>
                <a:effectLst/>
                <a:latin typeface="Helvetica" pitchFamily="2" charset="0"/>
              </a:rPr>
              <a:t>Samer</a:t>
            </a:r>
          </a:p>
          <a:p>
            <a:r>
              <a:rPr lang="sv-SE" sz="2800">
                <a:solidFill>
                  <a:srgbClr val="000000"/>
                </a:solidFill>
                <a:effectLst/>
                <a:latin typeface="Helvetica" pitchFamily="2" charset="0"/>
              </a:rPr>
              <a:t>I Sverige har samer rätt att använda mark för renbete. Det finns knappt 5000</a:t>
            </a:r>
          </a:p>
          <a:p>
            <a:r>
              <a:rPr lang="sv-SE" sz="2800">
                <a:solidFill>
                  <a:srgbClr val="000000"/>
                </a:solidFill>
                <a:effectLst/>
                <a:latin typeface="Helvetica" pitchFamily="2" charset="0"/>
              </a:rPr>
              <a:t>renskötare i Sverige och ca 280 000 renar. Renarna betar på olika marker</a:t>
            </a:r>
          </a:p>
          <a:p>
            <a:r>
              <a:rPr lang="sv-SE" sz="2800">
                <a:solidFill>
                  <a:srgbClr val="000000"/>
                </a:solidFill>
                <a:effectLst/>
                <a:latin typeface="Helvetica" pitchFamily="2" charset="0"/>
              </a:rPr>
              <a:t>under olika delar av året. Det innebär att renarna liksom renskötarna flyttar</a:t>
            </a:r>
          </a:p>
          <a:p>
            <a:r>
              <a:rPr lang="sv-SE" sz="2800">
                <a:solidFill>
                  <a:srgbClr val="000000"/>
                </a:solidFill>
                <a:effectLst/>
                <a:latin typeface="Helvetica" pitchFamily="2" charset="0"/>
              </a:rPr>
              <a:t>2mellan sommarbete i fjällen eller inlandsskogarna och vinterbete närmare</a:t>
            </a:r>
          </a:p>
          <a:p>
            <a:r>
              <a:rPr lang="sv-SE" sz="2800">
                <a:solidFill>
                  <a:srgbClr val="000000"/>
                </a:solidFill>
                <a:effectLst/>
                <a:latin typeface="Helvetica" pitchFamily="2" charset="0"/>
              </a:rPr>
              <a:t>kusten. Renar påverkas negativt av skogsbruk, särskilt åtgärder som förstör</a:t>
            </a:r>
          </a:p>
          <a:p>
            <a:r>
              <a:rPr lang="sv-SE" sz="2800">
                <a:solidFill>
                  <a:srgbClr val="000000"/>
                </a:solidFill>
                <a:effectLst/>
                <a:latin typeface="Helvetica" pitchFamily="2" charset="0"/>
              </a:rPr>
              <a:t>eller påverkar lavar och örter och halvgräs negativt. På vintern kan det bli</a:t>
            </a:r>
          </a:p>
          <a:p>
            <a:r>
              <a:rPr lang="sv-SE" sz="2800">
                <a:solidFill>
                  <a:srgbClr val="000000"/>
                </a:solidFill>
                <a:effectLst/>
                <a:latin typeface="Helvetica" pitchFamily="2" charset="0"/>
              </a:rPr>
              <a:t>svårare för renarna att gräva sig ner i snön för att hitta bete eftersom snön</a:t>
            </a:r>
          </a:p>
          <a:p>
            <a:r>
              <a:rPr lang="sv-SE" sz="2800">
                <a:solidFill>
                  <a:srgbClr val="000000"/>
                </a:solidFill>
                <a:effectLst/>
                <a:latin typeface="Helvetica" pitchFamily="2" charset="0"/>
              </a:rPr>
              <a:t>packas hårdare på öppna ytor (som kalhuggna ytor). Renskötseln blir svår</a:t>
            </a:r>
          </a:p>
          <a:p>
            <a:r>
              <a:rPr lang="sv-SE" sz="2800">
                <a:solidFill>
                  <a:srgbClr val="000000"/>
                </a:solidFill>
                <a:effectLst/>
                <a:latin typeface="Helvetica" pitchFamily="2" charset="0"/>
              </a:rPr>
              <a:t>att bedriva om det planteras snabbväxande trädslag (tex </a:t>
            </a:r>
            <a:r>
              <a:rPr lang="sv-SE" sz="2800" err="1">
                <a:solidFill>
                  <a:srgbClr val="000000"/>
                </a:solidFill>
                <a:effectLst/>
                <a:latin typeface="Helvetica" pitchFamily="2" charset="0"/>
              </a:rPr>
              <a:t>contorta</a:t>
            </a:r>
            <a:r>
              <a:rPr lang="sv-SE" sz="2800">
                <a:solidFill>
                  <a:srgbClr val="000000"/>
                </a:solidFill>
                <a:effectLst/>
                <a:latin typeface="Helvetica" pitchFamily="2" charset="0"/>
              </a:rPr>
              <a:t>) (eftersom</a:t>
            </a:r>
          </a:p>
          <a:p>
            <a:r>
              <a:rPr lang="sv-SE" sz="2800">
                <a:solidFill>
                  <a:srgbClr val="000000"/>
                </a:solidFill>
                <a:effectLst/>
                <a:latin typeface="Helvetica" pitchFamily="2" charset="0"/>
              </a:rPr>
              <a:t>skogen blir för tät för renarna att gå igenom), om marken bereds så laven</a:t>
            </a:r>
          </a:p>
          <a:p>
            <a:r>
              <a:rPr lang="sv-SE" sz="2800">
                <a:solidFill>
                  <a:srgbClr val="000000"/>
                </a:solidFill>
                <a:effectLst/>
                <a:latin typeface="Helvetica" pitchFamily="2" charset="0"/>
              </a:rPr>
              <a:t>förstörs eller om skogen gödslas. Renar blir lätt stressade, av till exempel</a:t>
            </a:r>
          </a:p>
          <a:p>
            <a:r>
              <a:rPr lang="sv-SE" sz="2800">
                <a:solidFill>
                  <a:srgbClr val="000000"/>
                </a:solidFill>
                <a:effectLst/>
                <a:latin typeface="Helvetica" pitchFamily="2" charset="0"/>
              </a:rPr>
              <a:t>skoteråkning eller rovdjur. Skogsbilvägar kan också påverka renen negativt</a:t>
            </a:r>
          </a:p>
          <a:p>
            <a:r>
              <a:rPr lang="sv-SE" sz="2800">
                <a:solidFill>
                  <a:srgbClr val="000000"/>
                </a:solidFill>
                <a:effectLst/>
                <a:latin typeface="Helvetica" pitchFamily="2" charset="0"/>
              </a:rPr>
              <a:t>eftersom det blir lätt för dem att gå längre sträckor – blir svårare att hålla</a:t>
            </a:r>
          </a:p>
          <a:p>
            <a:r>
              <a:rPr lang="sv-SE" sz="2800">
                <a:solidFill>
                  <a:srgbClr val="000000"/>
                </a:solidFill>
                <a:effectLst/>
                <a:latin typeface="Helvetica" pitchFamily="2" charset="0"/>
              </a:rPr>
              <a:t>ihop hjorden. Enligt Skogsvårdslagen ska skogsägare och skogsbolag ta hän-</a:t>
            </a:r>
          </a:p>
          <a:p>
            <a:r>
              <a:rPr lang="sv-SE" sz="2800">
                <a:solidFill>
                  <a:srgbClr val="000000"/>
                </a:solidFill>
                <a:effectLst/>
                <a:latin typeface="Helvetica" pitchFamily="2" charset="0"/>
              </a:rPr>
              <a:t>syn till renskötseln vid olika skogliga åtgärder.</a:t>
            </a:r>
          </a:p>
          <a:p>
            <a:r>
              <a:rPr lang="sv-SE" sz="2800" b="1">
                <a:solidFill>
                  <a:srgbClr val="123827"/>
                </a:solidFill>
                <a:effectLst/>
                <a:latin typeface="Helvetica" pitchFamily="2" charset="0"/>
              </a:rPr>
              <a:t>Myndigheter</a:t>
            </a:r>
          </a:p>
          <a:p>
            <a:r>
              <a:rPr lang="sv-SE" sz="2800">
                <a:solidFill>
                  <a:srgbClr val="000000"/>
                </a:solidFill>
                <a:effectLst/>
                <a:latin typeface="Helvetica" pitchFamily="2" charset="0"/>
              </a:rPr>
              <a:t>(Skogsstyrelsen, Länsstyrelsen, Naturvårdsverket, kommuner m.fl.) Skogs-</a:t>
            </a:r>
          </a:p>
          <a:p>
            <a:r>
              <a:rPr lang="sv-SE" sz="2800" err="1">
                <a:solidFill>
                  <a:srgbClr val="000000"/>
                </a:solidFill>
                <a:effectLst/>
                <a:latin typeface="Helvetica" pitchFamily="2" charset="0"/>
              </a:rPr>
              <a:t>vårdslagen</a:t>
            </a:r>
            <a:r>
              <a:rPr lang="sv-SE" sz="2800">
                <a:solidFill>
                  <a:srgbClr val="000000"/>
                </a:solidFill>
                <a:effectLst/>
                <a:latin typeface="Helvetica" pitchFamily="2" charset="0"/>
              </a:rPr>
              <a:t>, Miljöbalken och andra lagar reglerar skogsbruket och markan-</a:t>
            </a:r>
          </a:p>
          <a:p>
            <a:r>
              <a:rPr lang="sv-SE" sz="2800">
                <a:solidFill>
                  <a:srgbClr val="000000"/>
                </a:solidFill>
                <a:effectLst/>
                <a:latin typeface="Helvetica" pitchFamily="2" charset="0"/>
              </a:rPr>
              <a:t>vändningen. Myndigheterna är de som ska kontroller att lagen följs, både av</a:t>
            </a:r>
          </a:p>
          <a:p>
            <a:r>
              <a:rPr lang="sv-SE" sz="2800">
                <a:solidFill>
                  <a:srgbClr val="000000"/>
                </a:solidFill>
                <a:effectLst/>
                <a:latin typeface="Helvetica" pitchFamily="2" charset="0"/>
              </a:rPr>
              <a:t>privata skogsägare, skogsbolag och andra som arbetar med skog och skogs-</a:t>
            </a:r>
          </a:p>
          <a:p>
            <a:r>
              <a:rPr lang="sv-SE" sz="2800">
                <a:solidFill>
                  <a:srgbClr val="000000"/>
                </a:solidFill>
                <a:effectLst/>
                <a:latin typeface="Helvetica" pitchFamily="2" charset="0"/>
              </a:rPr>
              <a:t>råvaror. De ser gärna att skogen används men då på ett sätt som inte strider</a:t>
            </a:r>
          </a:p>
          <a:p>
            <a:r>
              <a:rPr lang="sv-SE" sz="2800">
                <a:solidFill>
                  <a:srgbClr val="000000"/>
                </a:solidFill>
                <a:effectLst/>
                <a:latin typeface="Helvetica" pitchFamily="2" charset="0"/>
              </a:rPr>
              <a:t>mot våra lagar. Skogsstyrelsen är exempelvis också rådgivare till skogsägare</a:t>
            </a:r>
          </a:p>
          <a:p>
            <a:r>
              <a:rPr lang="sv-SE" sz="2800">
                <a:solidFill>
                  <a:srgbClr val="000000"/>
                </a:solidFill>
                <a:effectLst/>
                <a:latin typeface="Helvetica" pitchFamily="2" charset="0"/>
              </a:rPr>
              <a:t>för att de ska kunna följa lagen.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a:effectLst/>
              <a:latin typeface="Aptos" panose="020B0004020202020204" pitchFamily="34" charset="0"/>
              <a:ea typeface="Times New Roman" panose="02020603050405020304" pitchFamily="18" charset="0"/>
              <a:cs typeface="Times New Roman" panose="02020603050405020304" pitchFamily="18" charset="0"/>
            </a:endParaRPr>
          </a:p>
          <a:p>
            <a:endParaRPr lang="sv-SE"/>
          </a:p>
        </p:txBody>
      </p:sp>
      <p:sp>
        <p:nvSpPr>
          <p:cNvPr id="4" name="Platshållare för bildnummer 3"/>
          <p:cNvSpPr>
            <a:spLocks noGrp="1"/>
          </p:cNvSpPr>
          <p:nvPr>
            <p:ph type="sldNum" sz="quarter" idx="5"/>
          </p:nvPr>
        </p:nvSpPr>
        <p:spPr/>
        <p:txBody>
          <a:bodyPr/>
          <a:lstStyle/>
          <a:p>
            <a:fld id="{70E1706C-E72E-4288-B38A-CFEE4F344B77}" type="slidenum">
              <a:rPr lang="sv-SE" smtClean="0"/>
              <a:t>12</a:t>
            </a:fld>
            <a:endParaRPr lang="sv-SE"/>
          </a:p>
        </p:txBody>
      </p:sp>
    </p:spTree>
    <p:extLst>
      <p:ext uri="{BB962C8B-B14F-4D97-AF65-F5344CB8AC3E}">
        <p14:creationId xmlns:p14="http://schemas.microsoft.com/office/powerpoint/2010/main" val="4263185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753C7-750A-B716-6E10-6A81BBE8462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1317E99-32A9-6C50-A7D3-D478728CBD0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1606E1E-F216-01E2-27FC-3E91AEB6D645}"/>
              </a:ext>
            </a:extLst>
          </p:cNvPr>
          <p:cNvSpPr>
            <a:spLocks noGrp="1"/>
          </p:cNvSpPr>
          <p:nvPr>
            <p:ph type="body" idx="1"/>
          </p:nvPr>
        </p:nvSpPr>
        <p:spPr/>
        <p:txBody>
          <a:bodyPr/>
          <a:lstStyle/>
          <a:p>
            <a:endParaRPr lang="sv-SE" b="1"/>
          </a:p>
        </p:txBody>
      </p:sp>
      <p:sp>
        <p:nvSpPr>
          <p:cNvPr id="4" name="Platshållare för bildnummer 3">
            <a:extLst>
              <a:ext uri="{FF2B5EF4-FFF2-40B4-BE49-F238E27FC236}">
                <a16:creationId xmlns:a16="http://schemas.microsoft.com/office/drawing/2014/main" id="{531EBA54-039F-0339-B41B-8E38AC696190}"/>
              </a:ext>
            </a:extLst>
          </p:cNvPr>
          <p:cNvSpPr>
            <a:spLocks noGrp="1"/>
          </p:cNvSpPr>
          <p:nvPr>
            <p:ph type="sldNum" sz="quarter" idx="5"/>
          </p:nvPr>
        </p:nvSpPr>
        <p:spPr/>
        <p:txBody>
          <a:bodyPr/>
          <a:lstStyle/>
          <a:p>
            <a:fld id="{70E1706C-E72E-4288-B38A-CFEE4F344B77}" type="slidenum">
              <a:rPr lang="sv-SE" smtClean="0"/>
              <a:t>13</a:t>
            </a:fld>
            <a:endParaRPr lang="sv-SE"/>
          </a:p>
        </p:txBody>
      </p:sp>
    </p:spTree>
    <p:extLst>
      <p:ext uri="{BB962C8B-B14F-4D97-AF65-F5344CB8AC3E}">
        <p14:creationId xmlns:p14="http://schemas.microsoft.com/office/powerpoint/2010/main" val="2630188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70E1706C-E72E-4288-B38A-CFEE4F344B77}" type="slidenum">
              <a:rPr lang="sv-SE" smtClean="0"/>
              <a:t>14</a:t>
            </a:fld>
            <a:endParaRPr lang="sv-SE"/>
          </a:p>
        </p:txBody>
      </p:sp>
    </p:spTree>
    <p:extLst>
      <p:ext uri="{BB962C8B-B14F-4D97-AF65-F5344CB8AC3E}">
        <p14:creationId xmlns:p14="http://schemas.microsoft.com/office/powerpoint/2010/main" val="2431603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62482-0907-EA2C-1ED2-D31D8B7E078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502DD3B-F311-EC4F-3CCB-86CD8BFDB87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FB36CD1-C753-3C58-A06F-D48332CD02F4}"/>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670EEF7A-3EB7-BCAD-65A0-425F202E55D5}"/>
              </a:ext>
            </a:extLst>
          </p:cNvPr>
          <p:cNvSpPr>
            <a:spLocks noGrp="1"/>
          </p:cNvSpPr>
          <p:nvPr>
            <p:ph type="sldNum" sz="quarter" idx="5"/>
          </p:nvPr>
        </p:nvSpPr>
        <p:spPr/>
        <p:txBody>
          <a:bodyPr/>
          <a:lstStyle/>
          <a:p>
            <a:fld id="{70E1706C-E72E-4288-B38A-CFEE4F344B77}" type="slidenum">
              <a:rPr lang="sv-SE" smtClean="0"/>
              <a:t>15</a:t>
            </a:fld>
            <a:endParaRPr lang="sv-SE"/>
          </a:p>
        </p:txBody>
      </p:sp>
    </p:spTree>
    <p:extLst>
      <p:ext uri="{BB962C8B-B14F-4D97-AF65-F5344CB8AC3E}">
        <p14:creationId xmlns:p14="http://schemas.microsoft.com/office/powerpoint/2010/main" val="3120814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DF888-A47E-623B-8221-54118B3ADB7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B8AFEA4-CB5C-F831-40B7-87D4E656512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9E6077A-CC9B-1A75-8C37-BE44B5193BDC}"/>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8E10A4D4-9378-1CA6-6729-559858CA01BF}"/>
              </a:ext>
            </a:extLst>
          </p:cNvPr>
          <p:cNvSpPr>
            <a:spLocks noGrp="1"/>
          </p:cNvSpPr>
          <p:nvPr>
            <p:ph type="sldNum" sz="quarter" idx="5"/>
          </p:nvPr>
        </p:nvSpPr>
        <p:spPr/>
        <p:txBody>
          <a:bodyPr/>
          <a:lstStyle/>
          <a:p>
            <a:fld id="{70E1706C-E72E-4288-B38A-CFEE4F344B77}" type="slidenum">
              <a:rPr lang="sv-SE" smtClean="0"/>
              <a:t>16</a:t>
            </a:fld>
            <a:endParaRPr lang="sv-SE"/>
          </a:p>
        </p:txBody>
      </p:sp>
    </p:spTree>
    <p:extLst>
      <p:ext uri="{BB962C8B-B14F-4D97-AF65-F5344CB8AC3E}">
        <p14:creationId xmlns:p14="http://schemas.microsoft.com/office/powerpoint/2010/main" val="952228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70E1706C-E72E-4288-B38A-CFEE4F344B77}" type="slidenum">
              <a:rPr lang="sv-SE" smtClean="0"/>
              <a:t>17</a:t>
            </a:fld>
            <a:endParaRPr lang="sv-SE"/>
          </a:p>
        </p:txBody>
      </p:sp>
    </p:spTree>
    <p:extLst>
      <p:ext uri="{BB962C8B-B14F-4D97-AF65-F5344CB8AC3E}">
        <p14:creationId xmlns:p14="http://schemas.microsoft.com/office/powerpoint/2010/main" val="2923670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eg"/><Relationship Id="rId1" Type="http://schemas.openxmlformats.org/officeDocument/2006/relationships/slideMaster" Target="../slideMasters/slideMaster4.xml"/><Relationship Id="rId4" Type="http://schemas.openxmlformats.org/officeDocument/2006/relationships/image" Target="../media/image7.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jpeg"/><Relationship Id="rId1" Type="http://schemas.openxmlformats.org/officeDocument/2006/relationships/slideMaster" Target="../slideMasters/slideMaster4.xml"/><Relationship Id="rId4" Type="http://schemas.openxmlformats.org/officeDocument/2006/relationships/image" Target="../media/image7.em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skog">
    <p:spTree>
      <p:nvGrpSpPr>
        <p:cNvPr id="1" name=""/>
        <p:cNvGrpSpPr/>
        <p:nvPr/>
      </p:nvGrpSpPr>
      <p:grpSpPr>
        <a:xfrm>
          <a:off x="0" y="0"/>
          <a:ext cx="0" cy="0"/>
          <a:chOff x="0" y="0"/>
          <a:chExt cx="0" cy="0"/>
        </a:xfrm>
      </p:grpSpPr>
      <p:pic>
        <p:nvPicPr>
          <p:cNvPr id="18" name="Bakgrund">
            <a:extLst>
              <a:ext uri="{FF2B5EF4-FFF2-40B4-BE49-F238E27FC236}">
                <a16:creationId xmlns:a16="http://schemas.microsoft.com/office/drawing/2014/main" id="{3E5E5DBC-3DFB-D346-88C4-7F79D6D8FA6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93"/>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530128" y="3191752"/>
            <a:ext cx="9144000" cy="2387600"/>
          </a:xfrm>
        </p:spPr>
        <p:txBody>
          <a:bodyPr anchor="b"/>
          <a:lstStyle>
            <a:lvl1pPr algn="l">
              <a:lnSpc>
                <a:spcPts val="5600"/>
              </a:lnSpc>
              <a:defRPr sz="4600">
                <a:solidFill>
                  <a:schemeClr val="bg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530128" y="5768542"/>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Logga">
            <a:extLst>
              <a:ext uri="{FF2B5EF4-FFF2-40B4-BE49-F238E27FC236}">
                <a16:creationId xmlns:a16="http://schemas.microsoft.com/office/drawing/2014/main" id="{94A9C963-ED04-41BD-8D28-415BB3BACE33}"/>
              </a:ext>
            </a:extLst>
          </p:cNvPr>
          <p:cNvGrpSpPr/>
          <p:nvPr userDrawn="1"/>
        </p:nvGrpSpPr>
        <p:grpSpPr>
          <a:xfrm>
            <a:off x="11401654" y="6035137"/>
            <a:ext cx="321189" cy="323215"/>
            <a:chOff x="260350" y="258763"/>
            <a:chExt cx="503238" cy="506412"/>
          </a:xfrm>
          <a:solidFill>
            <a:srgbClr val="FFFFFF"/>
          </a:solidFill>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grpSp>
      <p:pic>
        <p:nvPicPr>
          <p:cNvPr id="8" name="Bild 7">
            <a:extLst>
              <a:ext uri="{FF2B5EF4-FFF2-40B4-BE49-F238E27FC236}">
                <a16:creationId xmlns:a16="http://schemas.microsoft.com/office/drawing/2014/main" id="{1B6786B0-9595-BE45-B701-A06B9AD940AA}"/>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7269" y="512763"/>
            <a:ext cx="1376238" cy="362028"/>
          </a:xfrm>
          <a:prstGeom prst="rect">
            <a:avLst/>
          </a:prstGeom>
        </p:spPr>
      </p:pic>
    </p:spTree>
    <p:extLst>
      <p:ext uri="{BB962C8B-B14F-4D97-AF65-F5344CB8AC3E}">
        <p14:creationId xmlns:p14="http://schemas.microsoft.com/office/powerpoint/2010/main" val="2205952133"/>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23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Klorofyll">
    <p:spTree>
      <p:nvGrpSpPr>
        <p:cNvPr id="1" name=""/>
        <p:cNvGrpSpPr/>
        <p:nvPr/>
      </p:nvGrpSpPr>
      <p:grpSpPr>
        <a:xfrm>
          <a:off x="0" y="0"/>
          <a:ext cx="0" cy="0"/>
          <a:chOff x="0" y="0"/>
          <a:chExt cx="0" cy="0"/>
        </a:xfrm>
      </p:grpSpPr>
      <p:pic>
        <p:nvPicPr>
          <p:cNvPr id="17" name="Bakgrund">
            <a:extLst>
              <a:ext uri="{FF2B5EF4-FFF2-40B4-BE49-F238E27FC236}">
                <a16:creationId xmlns:a16="http://schemas.microsoft.com/office/drawing/2014/main" id="{B4BD60A3-CB04-3F45-8C0C-005FA46EAAB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530128" y="3191752"/>
            <a:ext cx="9144000" cy="2387600"/>
          </a:xfrm>
        </p:spPr>
        <p:txBody>
          <a:bodyPr anchor="b"/>
          <a:lstStyle>
            <a:lvl1pPr algn="l">
              <a:lnSpc>
                <a:spcPts val="5600"/>
              </a:lnSpc>
              <a:defRPr sz="4600">
                <a:solidFill>
                  <a:schemeClr val="bg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530128" y="5768542"/>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Logga">
            <a:extLst>
              <a:ext uri="{FF2B5EF4-FFF2-40B4-BE49-F238E27FC236}">
                <a16:creationId xmlns:a16="http://schemas.microsoft.com/office/drawing/2014/main" id="{94A9C963-ED04-41BD-8D28-415BB3BACE33}"/>
              </a:ext>
            </a:extLst>
          </p:cNvPr>
          <p:cNvGrpSpPr/>
          <p:nvPr userDrawn="1"/>
        </p:nvGrpSpPr>
        <p:grpSpPr>
          <a:xfrm>
            <a:off x="11401654" y="6035137"/>
            <a:ext cx="321189" cy="323215"/>
            <a:chOff x="260350" y="258763"/>
            <a:chExt cx="503238" cy="506412"/>
          </a:xfrm>
          <a:solidFill>
            <a:srgbClr val="FFFFFF"/>
          </a:solidFill>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grpSp>
      <p:pic>
        <p:nvPicPr>
          <p:cNvPr id="8" name="Bild 7">
            <a:extLst>
              <a:ext uri="{FF2B5EF4-FFF2-40B4-BE49-F238E27FC236}">
                <a16:creationId xmlns:a16="http://schemas.microsoft.com/office/drawing/2014/main" id="{1B6786B0-9595-BE45-B701-A06B9AD940AA}"/>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7269" y="512763"/>
            <a:ext cx="1376238" cy="362028"/>
          </a:xfrm>
          <a:prstGeom prst="rect">
            <a:avLst/>
          </a:prstGeom>
        </p:spPr>
      </p:pic>
    </p:spTree>
    <p:extLst>
      <p:ext uri="{BB962C8B-B14F-4D97-AF65-F5344CB8AC3E}">
        <p14:creationId xmlns:p14="http://schemas.microsoft.com/office/powerpoint/2010/main" val="2667044069"/>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32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Aprikos">
    <p:spTree>
      <p:nvGrpSpPr>
        <p:cNvPr id="1" name=""/>
        <p:cNvGrpSpPr/>
        <p:nvPr/>
      </p:nvGrpSpPr>
      <p:grpSpPr>
        <a:xfrm>
          <a:off x="0" y="0"/>
          <a:ext cx="0" cy="0"/>
          <a:chOff x="0" y="0"/>
          <a:chExt cx="0" cy="0"/>
        </a:xfrm>
      </p:grpSpPr>
      <p:pic>
        <p:nvPicPr>
          <p:cNvPr id="21" name="Bakgrund">
            <a:extLst>
              <a:ext uri="{FF2B5EF4-FFF2-40B4-BE49-F238E27FC236}">
                <a16:creationId xmlns:a16="http://schemas.microsoft.com/office/drawing/2014/main" id="{47B1CA66-6705-E149-81AC-354C4B31C8A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530128" y="3191752"/>
            <a:ext cx="9144000" cy="2387600"/>
          </a:xfrm>
        </p:spPr>
        <p:txBody>
          <a:bodyPr anchor="b"/>
          <a:lstStyle>
            <a:lvl1pPr algn="l">
              <a:lnSpc>
                <a:spcPts val="5600"/>
              </a:lnSpc>
              <a:defRPr sz="4600">
                <a:solidFill>
                  <a:srgbClr val="154734"/>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530128" y="5768542"/>
            <a:ext cx="9144000" cy="581891"/>
          </a:xfrm>
        </p:spPr>
        <p:txBody>
          <a:bodyPr/>
          <a:lstStyle>
            <a:lvl1pPr marL="0" indent="0" algn="l">
              <a:lnSpc>
                <a:spcPct val="100000"/>
              </a:lnSpc>
              <a:spcBef>
                <a:spcPts val="0"/>
              </a:spcBef>
              <a:buNone/>
              <a:defRPr sz="1500">
                <a:solidFill>
                  <a:srgbClr val="1547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pic>
        <p:nvPicPr>
          <p:cNvPr id="8" name="Bild 7">
            <a:extLst>
              <a:ext uri="{FF2B5EF4-FFF2-40B4-BE49-F238E27FC236}">
                <a16:creationId xmlns:a16="http://schemas.microsoft.com/office/drawing/2014/main" id="{1B6786B0-9595-BE45-B701-A06B9AD940AA}"/>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7269" y="512763"/>
            <a:ext cx="1376238" cy="362028"/>
          </a:xfrm>
          <a:prstGeom prst="rect">
            <a:avLst/>
          </a:prstGeom>
        </p:spPr>
      </p:pic>
      <p:pic>
        <p:nvPicPr>
          <p:cNvPr id="19" name="Logga">
            <a:extLst>
              <a:ext uri="{FF2B5EF4-FFF2-40B4-BE49-F238E27FC236}">
                <a16:creationId xmlns:a16="http://schemas.microsoft.com/office/drawing/2014/main" id="{FE1395E3-60C9-2945-A1DD-57B5137B7C5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399959" y="6035137"/>
            <a:ext cx="322884" cy="325022"/>
          </a:xfrm>
          <a:prstGeom prst="rect">
            <a:avLst/>
          </a:prstGeom>
        </p:spPr>
      </p:pic>
    </p:spTree>
    <p:extLst>
      <p:ext uri="{BB962C8B-B14F-4D97-AF65-F5344CB8AC3E}">
        <p14:creationId xmlns:p14="http://schemas.microsoft.com/office/powerpoint/2010/main" val="191300324"/>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717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Ljus klorofyll">
    <p:spTree>
      <p:nvGrpSpPr>
        <p:cNvPr id="1" name=""/>
        <p:cNvGrpSpPr/>
        <p:nvPr/>
      </p:nvGrpSpPr>
      <p:grpSpPr>
        <a:xfrm>
          <a:off x="0" y="0"/>
          <a:ext cx="0" cy="0"/>
          <a:chOff x="0" y="0"/>
          <a:chExt cx="0" cy="0"/>
        </a:xfrm>
      </p:grpSpPr>
      <p:pic>
        <p:nvPicPr>
          <p:cNvPr id="20" name="Bakgrund">
            <a:extLst>
              <a:ext uri="{FF2B5EF4-FFF2-40B4-BE49-F238E27FC236}">
                <a16:creationId xmlns:a16="http://schemas.microsoft.com/office/drawing/2014/main" id="{D514CAAA-4365-8C44-B9EA-48CB71FF132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530128" y="3191752"/>
            <a:ext cx="9144000" cy="2387600"/>
          </a:xfrm>
        </p:spPr>
        <p:txBody>
          <a:bodyPr anchor="b"/>
          <a:lstStyle>
            <a:lvl1pPr algn="l">
              <a:lnSpc>
                <a:spcPts val="5600"/>
              </a:lnSpc>
              <a:defRPr sz="4600">
                <a:solidFill>
                  <a:srgbClr val="154734"/>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530128" y="5768542"/>
            <a:ext cx="9144000" cy="581891"/>
          </a:xfrm>
        </p:spPr>
        <p:txBody>
          <a:bodyPr/>
          <a:lstStyle>
            <a:lvl1pPr marL="0" indent="0" algn="l">
              <a:lnSpc>
                <a:spcPct val="100000"/>
              </a:lnSpc>
              <a:spcBef>
                <a:spcPts val="0"/>
              </a:spcBef>
              <a:buNone/>
              <a:defRPr sz="1500">
                <a:solidFill>
                  <a:srgbClr val="1547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pic>
        <p:nvPicPr>
          <p:cNvPr id="8" name="Bild 7">
            <a:extLst>
              <a:ext uri="{FF2B5EF4-FFF2-40B4-BE49-F238E27FC236}">
                <a16:creationId xmlns:a16="http://schemas.microsoft.com/office/drawing/2014/main" id="{1B6786B0-9595-BE45-B701-A06B9AD940AA}"/>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7269" y="512763"/>
            <a:ext cx="1376238" cy="362028"/>
          </a:xfrm>
          <a:prstGeom prst="rect">
            <a:avLst/>
          </a:prstGeom>
        </p:spPr>
      </p:pic>
      <p:pic>
        <p:nvPicPr>
          <p:cNvPr id="19" name="Logga">
            <a:extLst>
              <a:ext uri="{FF2B5EF4-FFF2-40B4-BE49-F238E27FC236}">
                <a16:creationId xmlns:a16="http://schemas.microsoft.com/office/drawing/2014/main" id="{FE1395E3-60C9-2945-A1DD-57B5137B7C5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399959" y="6035137"/>
            <a:ext cx="322884" cy="325022"/>
          </a:xfrm>
          <a:prstGeom prst="rect">
            <a:avLst/>
          </a:prstGeom>
        </p:spPr>
      </p:pic>
    </p:spTree>
    <p:extLst>
      <p:ext uri="{BB962C8B-B14F-4D97-AF65-F5344CB8AC3E}">
        <p14:creationId xmlns:p14="http://schemas.microsoft.com/office/powerpoint/2010/main" val="884431940"/>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717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1_Titel- och kapitelsida – Fjäder">
    <p:spTree>
      <p:nvGrpSpPr>
        <p:cNvPr id="1" name=""/>
        <p:cNvGrpSpPr/>
        <p:nvPr/>
      </p:nvGrpSpPr>
      <p:grpSpPr>
        <a:xfrm>
          <a:off x="0" y="0"/>
          <a:ext cx="0" cy="0"/>
          <a:chOff x="0" y="0"/>
          <a:chExt cx="0" cy="0"/>
        </a:xfrm>
      </p:grpSpPr>
      <p:pic>
        <p:nvPicPr>
          <p:cNvPr id="20" name="Bakgrund">
            <a:extLst>
              <a:ext uri="{FF2B5EF4-FFF2-40B4-BE49-F238E27FC236}">
                <a16:creationId xmlns:a16="http://schemas.microsoft.com/office/drawing/2014/main" id="{D514CAAA-4365-8C44-B9EA-48CB71FF132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530128" y="3191752"/>
            <a:ext cx="9144000" cy="2387600"/>
          </a:xfrm>
        </p:spPr>
        <p:txBody>
          <a:bodyPr anchor="b"/>
          <a:lstStyle>
            <a:lvl1pPr algn="l">
              <a:lnSpc>
                <a:spcPts val="5600"/>
              </a:lnSpc>
              <a:defRPr sz="4600">
                <a:solidFill>
                  <a:srgbClr val="154734"/>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530128" y="5768542"/>
            <a:ext cx="9144000" cy="581891"/>
          </a:xfrm>
        </p:spPr>
        <p:txBody>
          <a:bodyPr/>
          <a:lstStyle>
            <a:lvl1pPr marL="0" indent="0" algn="l">
              <a:lnSpc>
                <a:spcPct val="100000"/>
              </a:lnSpc>
              <a:spcBef>
                <a:spcPts val="0"/>
              </a:spcBef>
              <a:buNone/>
              <a:defRPr sz="1500">
                <a:solidFill>
                  <a:srgbClr val="1547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pic>
        <p:nvPicPr>
          <p:cNvPr id="8" name="Bild 7">
            <a:extLst>
              <a:ext uri="{FF2B5EF4-FFF2-40B4-BE49-F238E27FC236}">
                <a16:creationId xmlns:a16="http://schemas.microsoft.com/office/drawing/2014/main" id="{1B6786B0-9595-BE45-B701-A06B9AD940AA}"/>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7269" y="512763"/>
            <a:ext cx="1376238" cy="362028"/>
          </a:xfrm>
          <a:prstGeom prst="rect">
            <a:avLst/>
          </a:prstGeom>
        </p:spPr>
      </p:pic>
      <p:pic>
        <p:nvPicPr>
          <p:cNvPr id="19" name="Logga">
            <a:extLst>
              <a:ext uri="{FF2B5EF4-FFF2-40B4-BE49-F238E27FC236}">
                <a16:creationId xmlns:a16="http://schemas.microsoft.com/office/drawing/2014/main" id="{FE1395E3-60C9-2945-A1DD-57B5137B7C5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399959" y="6035137"/>
            <a:ext cx="322884" cy="325022"/>
          </a:xfrm>
          <a:prstGeom prst="rect">
            <a:avLst/>
          </a:prstGeom>
        </p:spPr>
      </p:pic>
    </p:spTree>
    <p:extLst>
      <p:ext uri="{BB962C8B-B14F-4D97-AF65-F5344CB8AC3E}">
        <p14:creationId xmlns:p14="http://schemas.microsoft.com/office/powerpoint/2010/main" val="2695331096"/>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717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42122" y="668927"/>
            <a:ext cx="9534651" cy="433233"/>
          </a:xfrm>
        </p:spPr>
        <p:txBody>
          <a:bodyPr anchor="t" anchorCtr="0"/>
          <a:lstStyle/>
          <a:p>
            <a:r>
              <a:rPr lang="sv-SE"/>
              <a:t>Klicka här för att ändra mall för rubrikformat</a:t>
            </a:r>
          </a:p>
        </p:txBody>
      </p:sp>
      <p:sp>
        <p:nvSpPr>
          <p:cNvPr id="8" name="Platshållare för innehåll 1">
            <a:extLst>
              <a:ext uri="{FF2B5EF4-FFF2-40B4-BE49-F238E27FC236}">
                <a16:creationId xmlns:a16="http://schemas.microsoft.com/office/drawing/2014/main" id="{9F94126D-19F4-054E-A5E6-64EAE5EC3B0F}"/>
              </a:ext>
            </a:extLst>
          </p:cNvPr>
          <p:cNvSpPr>
            <a:spLocks noGrp="1"/>
          </p:cNvSpPr>
          <p:nvPr>
            <p:ph sz="quarter" idx="11"/>
          </p:nvPr>
        </p:nvSpPr>
        <p:spPr>
          <a:xfrm>
            <a:off x="1915226" y="1235497"/>
            <a:ext cx="8361547" cy="470524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innehåll 2">
            <a:extLst>
              <a:ext uri="{FF2B5EF4-FFF2-40B4-BE49-F238E27FC236}">
                <a16:creationId xmlns:a16="http://schemas.microsoft.com/office/drawing/2014/main" id="{F82C9993-9DD0-E541-900A-80D9A9D74C97}"/>
              </a:ext>
            </a:extLst>
          </p:cNvPr>
          <p:cNvSpPr>
            <a:spLocks noGrp="1"/>
          </p:cNvSpPr>
          <p:nvPr>
            <p:ph sz="quarter" idx="13" hasCustomPrompt="1"/>
          </p:nvPr>
        </p:nvSpPr>
        <p:spPr>
          <a:xfrm>
            <a:off x="10539305" y="1606656"/>
            <a:ext cx="1065484" cy="1065484"/>
          </a:xfrm>
          <a:prstGeom prst="ellipse">
            <a:avLst/>
          </a:prstGeom>
          <a:solidFill>
            <a:srgbClr val="FBD7C9"/>
          </a:solidFill>
          <a:ln w="19050">
            <a:solidFill>
              <a:srgbClr val="FFFFFF"/>
            </a:solidFill>
          </a:ln>
        </p:spPr>
        <p:txBody>
          <a:bodyPr lIns="108000" tIns="108000" rIns="108000" bIns="108000" anchor="ctr" anchorCtr="0"/>
          <a:lstStyle>
            <a:lvl1pPr marL="0" indent="0" algn="ctr">
              <a:lnSpc>
                <a:spcPct val="100000"/>
              </a:lnSpc>
              <a:buNone/>
              <a:defRPr sz="1800" b="1">
                <a:solidFill>
                  <a:schemeClr val="tx2"/>
                </a:solidFill>
              </a:defRPr>
            </a:lvl1pPr>
          </a:lstStyle>
          <a:p>
            <a:pPr lvl="0"/>
            <a:r>
              <a:rPr lang="sv-SE"/>
              <a:t>Ikon/</a:t>
            </a:r>
          </a:p>
          <a:p>
            <a:pPr lvl="0"/>
            <a:r>
              <a:rPr lang="sv-SE"/>
              <a:t>text</a:t>
            </a:r>
          </a:p>
        </p:txBody>
      </p:sp>
      <p:sp>
        <p:nvSpPr>
          <p:cNvPr id="6" name="Platshållare för text 1">
            <a:extLst>
              <a:ext uri="{FF2B5EF4-FFF2-40B4-BE49-F238E27FC236}">
                <a16:creationId xmlns:a16="http://schemas.microsoft.com/office/drawing/2014/main" id="{07A8645F-8F01-F945-910E-D930753FA8C5}"/>
              </a:ext>
            </a:extLst>
          </p:cNvPr>
          <p:cNvSpPr>
            <a:spLocks noGrp="1"/>
          </p:cNvSpPr>
          <p:nvPr>
            <p:ph type="body" sz="quarter" idx="10"/>
          </p:nvPr>
        </p:nvSpPr>
        <p:spPr>
          <a:xfrm>
            <a:off x="742122" y="6074079"/>
            <a:ext cx="9534651" cy="282301"/>
          </a:xfrm>
        </p:spPr>
        <p:txBody>
          <a:bodyPr/>
          <a:lstStyle>
            <a:lvl1pPr marL="0" indent="0">
              <a:lnSpc>
                <a:spcPct val="100000"/>
              </a:lnSpc>
              <a:buNone/>
              <a:defRPr lang="sv-SE" sz="20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Klicka här för att ändra format på bakgrundstexten</a:t>
            </a:r>
          </a:p>
        </p:txBody>
      </p:sp>
      <p:sp>
        <p:nvSpPr>
          <p:cNvPr id="7" name="Platshållare för text 1">
            <a:extLst>
              <a:ext uri="{FF2B5EF4-FFF2-40B4-BE49-F238E27FC236}">
                <a16:creationId xmlns:a16="http://schemas.microsoft.com/office/drawing/2014/main" id="{92CDC092-84BB-3642-AFB5-7505BEF3E11D}"/>
              </a:ext>
            </a:extLst>
          </p:cNvPr>
          <p:cNvSpPr>
            <a:spLocks noGrp="1"/>
          </p:cNvSpPr>
          <p:nvPr>
            <p:ph type="body" sz="quarter" idx="10" hasCustomPrompt="1"/>
          </p:nvPr>
        </p:nvSpPr>
        <p:spPr>
          <a:xfrm>
            <a:off x="742123" y="6444343"/>
            <a:ext cx="9534650" cy="175913"/>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26877949"/>
      </p:ext>
    </p:extLst>
  </p:cSld>
  <p:clrMapOvr>
    <a:masterClrMapping/>
  </p:clrMapOvr>
  <p:extLst>
    <p:ext uri="{DCECCB84-F9BA-43D5-87BE-67443E8EF086}">
      <p15:sldGuideLst xmlns:p15="http://schemas.microsoft.com/office/powerpoint/2012/main">
        <p15:guide id="1" orient="horz" pos="867" userDrawn="1">
          <p15:clr>
            <a:srgbClr val="FBAE40"/>
          </p15:clr>
        </p15:guide>
        <p15:guide id="2" pos="347"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ild på helsida">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D6FBBEBA-A7CB-2B1E-D247-12E7011E9454}"/>
              </a:ext>
            </a:extLst>
          </p:cNvPr>
          <p:cNvSpPr>
            <a:spLocks noGrp="1"/>
          </p:cNvSpPr>
          <p:nvPr>
            <p:ph type="pic" sz="quarter" idx="11" hasCustomPrompt="1"/>
          </p:nvPr>
        </p:nvSpPr>
        <p:spPr>
          <a:xfrm>
            <a:off x="0" y="0"/>
            <a:ext cx="12192000" cy="6858000"/>
          </a:xfrm>
        </p:spPr>
        <p:txBody>
          <a:bodyPr/>
          <a:lstStyle/>
          <a:p>
            <a:r>
              <a:rPr lang="sv-SE"/>
              <a:t>Klicka på symbolen för att lägga till en bild </a:t>
            </a:r>
          </a:p>
        </p:txBody>
      </p:sp>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522000" y="489600"/>
            <a:ext cx="9085216" cy="433233"/>
          </a:xfrm>
        </p:spPr>
        <p:txBody>
          <a:bodyPr anchor="t" anchorCtr="0"/>
          <a:lstStyle/>
          <a:p>
            <a:r>
              <a:rPr lang="sv-SE"/>
              <a:t>Klicka här för att ändra mall för rubrikformat</a:t>
            </a:r>
          </a:p>
        </p:txBody>
      </p:sp>
      <p:sp>
        <p:nvSpPr>
          <p:cNvPr id="5" name="Platshållare för text 1">
            <a:extLst>
              <a:ext uri="{FF2B5EF4-FFF2-40B4-BE49-F238E27FC236}">
                <a16:creationId xmlns:a16="http://schemas.microsoft.com/office/drawing/2014/main" id="{6DA3E16A-A45C-5C46-BE59-3910FF022BD9}"/>
              </a:ext>
            </a:extLst>
          </p:cNvPr>
          <p:cNvSpPr>
            <a:spLocks noGrp="1"/>
          </p:cNvSpPr>
          <p:nvPr>
            <p:ph type="body" sz="quarter" idx="10" hasCustomPrompt="1"/>
          </p:nvPr>
        </p:nvSpPr>
        <p:spPr>
          <a:xfrm>
            <a:off x="515938" y="6425683"/>
            <a:ext cx="10017572" cy="194574"/>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3693284786"/>
      </p:ext>
    </p:extLst>
  </p:cSld>
  <p:clrMapOvr>
    <a:masterClrMapping/>
  </p:clrMapOvr>
  <p:extLst>
    <p:ext uri="{DCECCB84-F9BA-43D5-87BE-67443E8EF086}">
      <p15:sldGuideLst xmlns:p15="http://schemas.microsoft.com/office/powerpoint/2012/main">
        <p15:guide id="1" orient="horz" pos="323" userDrawn="1">
          <p15:clr>
            <a:srgbClr val="FBAE40"/>
          </p15:clr>
        </p15:guide>
        <p15:guide id="2" pos="325"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6000" y="1060200"/>
            <a:ext cx="10631667" cy="902318"/>
          </a:xfrm>
        </p:spPr>
        <p:txBody>
          <a:bodyPr/>
          <a:lstStyle>
            <a:lvl1pPr>
              <a:defRPr sz="3000"/>
            </a:lvl1pPr>
          </a:lstStyle>
          <a:p>
            <a:r>
              <a:rPr lang="sv-SE"/>
              <a:t>Klicka här för att ändra mall för rubrikformat</a:t>
            </a:r>
          </a:p>
        </p:txBody>
      </p:sp>
      <p:sp>
        <p:nvSpPr>
          <p:cNvPr id="5" name="Platshållare för text 1">
            <a:extLst>
              <a:ext uri="{FF2B5EF4-FFF2-40B4-BE49-F238E27FC236}">
                <a16:creationId xmlns:a16="http://schemas.microsoft.com/office/drawing/2014/main" id="{A911A9A5-5765-484C-9D41-D2A13D188F73}"/>
              </a:ext>
            </a:extLst>
          </p:cNvPr>
          <p:cNvSpPr>
            <a:spLocks noGrp="1"/>
          </p:cNvSpPr>
          <p:nvPr>
            <p:ph type="body" sz="quarter" idx="15"/>
          </p:nvPr>
        </p:nvSpPr>
        <p:spPr>
          <a:xfrm>
            <a:off x="755997" y="2338200"/>
            <a:ext cx="5212723" cy="3212208"/>
          </a:xfrm>
        </p:spPr>
        <p:txBody>
          <a:bodyPr/>
          <a:lstStyle>
            <a:lvl1pPr marL="0" indent="0">
              <a:buNone/>
              <a:defRPr/>
            </a:lvl1pPr>
            <a:lvl2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2pPr>
            <a:lvl3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3pPr>
            <a:lvl4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4pPr>
            <a:lvl5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a:solidFill>
                  <a:srgbClr val="53565A"/>
                </a:solidFill>
                <a:latin typeface="+mn-lt"/>
                <a:ea typeface="+mn-ea"/>
                <a:cs typeface="+mn-cs"/>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innehåll 3">
            <a:extLst>
              <a:ext uri="{FF2B5EF4-FFF2-40B4-BE49-F238E27FC236}">
                <a16:creationId xmlns:a16="http://schemas.microsoft.com/office/drawing/2014/main" id="{E5AC3271-DFCA-A742-AAF4-FBD6C92CA175}"/>
              </a:ext>
            </a:extLst>
          </p:cNvPr>
          <p:cNvSpPr>
            <a:spLocks noGrp="1"/>
          </p:cNvSpPr>
          <p:nvPr>
            <p:ph sz="quarter" idx="17"/>
          </p:nvPr>
        </p:nvSpPr>
        <p:spPr>
          <a:xfrm>
            <a:off x="6175375" y="2338388"/>
            <a:ext cx="5211763" cy="2932112"/>
          </a:xfrm>
        </p:spPr>
        <p:txBody>
          <a:bodyPr/>
          <a:lstStyle>
            <a:lvl1pPr marL="0" indent="0">
              <a:buNone/>
              <a:defRPr/>
            </a:lvl1pPr>
            <a:lvl2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2pPr>
            <a:lvl3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3pPr>
            <a:lvl4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4pPr>
            <a:lvl5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text 1">
            <a:extLst>
              <a:ext uri="{FF2B5EF4-FFF2-40B4-BE49-F238E27FC236}">
                <a16:creationId xmlns:a16="http://schemas.microsoft.com/office/drawing/2014/main" id="{D4FED695-DCDD-384B-AD68-0504EF23DCBB}"/>
              </a:ext>
            </a:extLst>
          </p:cNvPr>
          <p:cNvSpPr>
            <a:spLocks noGrp="1"/>
          </p:cNvSpPr>
          <p:nvPr>
            <p:ph type="body" sz="quarter" idx="10" hasCustomPrompt="1"/>
          </p:nvPr>
        </p:nvSpPr>
        <p:spPr>
          <a:xfrm>
            <a:off x="6175375" y="5372997"/>
            <a:ext cx="5212723" cy="177411"/>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3482875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5CBA3ED0-B4E1-1643-8580-0ADD494093A2}"/>
              </a:ext>
            </a:extLst>
          </p:cNvPr>
          <p:cNvSpPr>
            <a:spLocks noGrp="1"/>
          </p:cNvSpPr>
          <p:nvPr>
            <p:ph type="title"/>
          </p:nvPr>
        </p:nvSpPr>
        <p:spPr>
          <a:xfrm>
            <a:off x="756000" y="1040400"/>
            <a:ext cx="10631662" cy="391546"/>
          </a:xfrm>
        </p:spPr>
        <p:txBody>
          <a:bodyPr anchor="t" anchorCtr="0"/>
          <a:lstStyle/>
          <a:p>
            <a:r>
              <a:rPr lang="sv-SE"/>
              <a:t>Klicka här för att ändra mall för rubrikformat</a:t>
            </a:r>
          </a:p>
        </p:txBody>
      </p:sp>
      <p:sp>
        <p:nvSpPr>
          <p:cNvPr id="4" name="Platshållare för text 3">
            <a:extLst>
              <a:ext uri="{FF2B5EF4-FFF2-40B4-BE49-F238E27FC236}">
                <a16:creationId xmlns:a16="http://schemas.microsoft.com/office/drawing/2014/main" id="{236E824B-6B2A-7049-86FC-63896BD117F4}"/>
              </a:ext>
            </a:extLst>
          </p:cNvPr>
          <p:cNvSpPr>
            <a:spLocks noGrp="1"/>
          </p:cNvSpPr>
          <p:nvPr>
            <p:ph type="body" sz="quarter" idx="24" hasCustomPrompt="1"/>
          </p:nvPr>
        </p:nvSpPr>
        <p:spPr>
          <a:xfrm>
            <a:off x="2184981" y="1795280"/>
            <a:ext cx="2448000" cy="576000"/>
          </a:xfrm>
          <a:prstGeom prst="roundRect">
            <a:avLst>
              <a:gd name="adj" fmla="val 9056"/>
            </a:avLst>
          </a:prstGeom>
          <a:solidFill>
            <a:srgbClr val="DCECD5"/>
          </a:solidFill>
        </p:spPr>
        <p:txBody>
          <a:bodyPr anchor="ctr" anchorCtr="0"/>
          <a:lstStyle>
            <a:lvl1pPr marL="0" indent="0" algn="ctr">
              <a:buNone/>
              <a:defRPr b="1">
                <a:solidFill>
                  <a:schemeClr val="accent1"/>
                </a:solidFill>
                <a:latin typeface="+mj-lt"/>
              </a:defRPr>
            </a:lvl1pPr>
          </a:lstStyle>
          <a:p>
            <a:pPr lvl="0"/>
            <a:r>
              <a:rPr lang="sv-SE" err="1"/>
              <a:t>Underrubik</a:t>
            </a:r>
            <a:endParaRPr lang="sv-SE"/>
          </a:p>
        </p:txBody>
      </p:sp>
      <p:sp>
        <p:nvSpPr>
          <p:cNvPr id="8" name="Platshållare för bild 1">
            <a:extLst>
              <a:ext uri="{FF2B5EF4-FFF2-40B4-BE49-F238E27FC236}">
                <a16:creationId xmlns:a16="http://schemas.microsoft.com/office/drawing/2014/main" id="{AAA57665-079F-D145-9AFF-8A6C84372D8A}"/>
              </a:ext>
            </a:extLst>
          </p:cNvPr>
          <p:cNvSpPr>
            <a:spLocks noGrp="1"/>
          </p:cNvSpPr>
          <p:nvPr>
            <p:ph type="pic" sz="quarter" idx="26" hasCustomPrompt="1"/>
          </p:nvPr>
        </p:nvSpPr>
        <p:spPr>
          <a:xfrm>
            <a:off x="756000" y="2661773"/>
            <a:ext cx="5281792" cy="2978514"/>
          </a:xfrm>
        </p:spPr>
        <p:txBody>
          <a:bodyPr/>
          <a:lstStyle>
            <a:lvl1pPr marL="0" indent="0" algn="ctr">
              <a:buNone/>
              <a:defRPr sz="1600"/>
            </a:lvl1pPr>
          </a:lstStyle>
          <a:p>
            <a:r>
              <a:rPr lang="sv-SE"/>
              <a:t>2 bilder</a:t>
            </a:r>
          </a:p>
        </p:txBody>
      </p:sp>
      <p:sp>
        <p:nvSpPr>
          <p:cNvPr id="9" name="Platshållare för text 1">
            <a:extLst>
              <a:ext uri="{FF2B5EF4-FFF2-40B4-BE49-F238E27FC236}">
                <a16:creationId xmlns:a16="http://schemas.microsoft.com/office/drawing/2014/main" id="{DA1B1ADB-90BE-6F45-B0CE-3B2204AA12D3}"/>
              </a:ext>
            </a:extLst>
          </p:cNvPr>
          <p:cNvSpPr>
            <a:spLocks noGrp="1"/>
          </p:cNvSpPr>
          <p:nvPr>
            <p:ph type="body" sz="quarter" idx="18" hasCustomPrompt="1"/>
          </p:nvPr>
        </p:nvSpPr>
        <p:spPr>
          <a:xfrm>
            <a:off x="752983" y="5719750"/>
            <a:ext cx="5281792" cy="195699"/>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
        <p:nvSpPr>
          <p:cNvPr id="14" name="Platshållare för text 4">
            <a:extLst>
              <a:ext uri="{FF2B5EF4-FFF2-40B4-BE49-F238E27FC236}">
                <a16:creationId xmlns:a16="http://schemas.microsoft.com/office/drawing/2014/main" id="{FDD1AED7-0475-684F-8AAB-530904569FEA}"/>
              </a:ext>
            </a:extLst>
          </p:cNvPr>
          <p:cNvSpPr>
            <a:spLocks noGrp="1"/>
          </p:cNvSpPr>
          <p:nvPr>
            <p:ph type="body" sz="quarter" idx="25" hasCustomPrompt="1"/>
          </p:nvPr>
        </p:nvSpPr>
        <p:spPr>
          <a:xfrm>
            <a:off x="7546936" y="1795280"/>
            <a:ext cx="2448000" cy="576000"/>
          </a:xfrm>
          <a:prstGeom prst="roundRect">
            <a:avLst>
              <a:gd name="adj" fmla="val 9056"/>
            </a:avLst>
          </a:prstGeom>
          <a:solidFill>
            <a:srgbClr val="DCECD5"/>
          </a:solidFill>
        </p:spPr>
        <p:txBody>
          <a:bodyPr anchor="ctr" anchorCtr="0"/>
          <a:lstStyle>
            <a:lvl1pPr marL="0" indent="0" algn="ctr">
              <a:buNone/>
              <a:defRPr b="1">
                <a:solidFill>
                  <a:schemeClr val="accent1"/>
                </a:solidFill>
                <a:latin typeface="+mj-lt"/>
              </a:defRPr>
            </a:lvl1pPr>
          </a:lstStyle>
          <a:p>
            <a:pPr lvl="0"/>
            <a:r>
              <a:rPr lang="sv-SE" err="1"/>
              <a:t>Underrubik</a:t>
            </a:r>
            <a:endParaRPr lang="sv-SE"/>
          </a:p>
        </p:txBody>
      </p:sp>
      <p:sp>
        <p:nvSpPr>
          <p:cNvPr id="10" name="Platshållare för bild 2">
            <a:extLst>
              <a:ext uri="{FF2B5EF4-FFF2-40B4-BE49-F238E27FC236}">
                <a16:creationId xmlns:a16="http://schemas.microsoft.com/office/drawing/2014/main" id="{1BB7FB6D-F6D6-3748-9C39-1A71BD51C4AF}"/>
              </a:ext>
            </a:extLst>
          </p:cNvPr>
          <p:cNvSpPr>
            <a:spLocks noGrp="1"/>
          </p:cNvSpPr>
          <p:nvPr>
            <p:ph type="pic" sz="quarter" idx="27" hasCustomPrompt="1"/>
          </p:nvPr>
        </p:nvSpPr>
        <p:spPr>
          <a:xfrm>
            <a:off x="6157734" y="2661773"/>
            <a:ext cx="5281792" cy="2978514"/>
          </a:xfrm>
        </p:spPr>
        <p:txBody>
          <a:bodyPr/>
          <a:lstStyle>
            <a:lvl1pPr marL="0" indent="0" algn="ctr">
              <a:buNone/>
              <a:defRPr sz="1600"/>
            </a:lvl1pPr>
          </a:lstStyle>
          <a:p>
            <a:r>
              <a:rPr lang="sv-SE"/>
              <a:t>2 bilder</a:t>
            </a:r>
          </a:p>
        </p:txBody>
      </p:sp>
      <p:sp>
        <p:nvSpPr>
          <p:cNvPr id="11" name="Platshållare för text 1">
            <a:extLst>
              <a:ext uri="{FF2B5EF4-FFF2-40B4-BE49-F238E27FC236}">
                <a16:creationId xmlns:a16="http://schemas.microsoft.com/office/drawing/2014/main" id="{A5396FB3-CC23-114C-9F5C-70ABD41DE9A3}"/>
              </a:ext>
            </a:extLst>
          </p:cNvPr>
          <p:cNvSpPr>
            <a:spLocks noGrp="1"/>
          </p:cNvSpPr>
          <p:nvPr>
            <p:ph type="body" sz="quarter" idx="28" hasCustomPrompt="1"/>
          </p:nvPr>
        </p:nvSpPr>
        <p:spPr>
          <a:xfrm>
            <a:off x="6184519" y="5719750"/>
            <a:ext cx="5281792" cy="195699"/>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688759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1530342" y="489186"/>
            <a:ext cx="9168138" cy="433233"/>
          </a:xfrm>
        </p:spPr>
        <p:txBody>
          <a:bodyPr anchor="t" anchorCtr="0"/>
          <a:lstStyle/>
          <a:p>
            <a:r>
              <a:rPr lang="sv-SE"/>
              <a:t>Klicka här för att ändra mall för rubrikformat</a:t>
            </a:r>
          </a:p>
        </p:txBody>
      </p:sp>
      <p:sp>
        <p:nvSpPr>
          <p:cNvPr id="5" name="Platshållare för bild 1">
            <a:extLst>
              <a:ext uri="{FF2B5EF4-FFF2-40B4-BE49-F238E27FC236}">
                <a16:creationId xmlns:a16="http://schemas.microsoft.com/office/drawing/2014/main" id="{80BAF292-2C73-334D-9773-EB1B07C31A98}"/>
              </a:ext>
            </a:extLst>
          </p:cNvPr>
          <p:cNvSpPr>
            <a:spLocks noGrp="1"/>
          </p:cNvSpPr>
          <p:nvPr>
            <p:ph type="pic" sz="quarter" idx="11"/>
          </p:nvPr>
        </p:nvSpPr>
        <p:spPr>
          <a:xfrm>
            <a:off x="1530342" y="1097921"/>
            <a:ext cx="4459610" cy="2505379"/>
          </a:xfrm>
        </p:spPr>
        <p:txBody>
          <a:bodyPr/>
          <a:lstStyle/>
          <a:p>
            <a:endParaRPr lang="sv-SE"/>
          </a:p>
        </p:txBody>
      </p:sp>
      <p:sp>
        <p:nvSpPr>
          <p:cNvPr id="7" name="Platshållare för bild 2">
            <a:extLst>
              <a:ext uri="{FF2B5EF4-FFF2-40B4-BE49-F238E27FC236}">
                <a16:creationId xmlns:a16="http://schemas.microsoft.com/office/drawing/2014/main" id="{258194F0-A039-1E4F-A71D-5D4224953C3C}"/>
              </a:ext>
            </a:extLst>
          </p:cNvPr>
          <p:cNvSpPr>
            <a:spLocks noGrp="1"/>
          </p:cNvSpPr>
          <p:nvPr>
            <p:ph type="pic" sz="quarter" idx="15"/>
          </p:nvPr>
        </p:nvSpPr>
        <p:spPr>
          <a:xfrm>
            <a:off x="1530342" y="3717356"/>
            <a:ext cx="4459610" cy="2505379"/>
          </a:xfrm>
        </p:spPr>
        <p:txBody>
          <a:bodyPr/>
          <a:lstStyle/>
          <a:p>
            <a:endParaRPr lang="sv-SE"/>
          </a:p>
        </p:txBody>
      </p:sp>
      <p:sp>
        <p:nvSpPr>
          <p:cNvPr id="8" name="Platshållare för bild 3">
            <a:extLst>
              <a:ext uri="{FF2B5EF4-FFF2-40B4-BE49-F238E27FC236}">
                <a16:creationId xmlns:a16="http://schemas.microsoft.com/office/drawing/2014/main" id="{B47C8FF2-7204-EF47-BAF1-E21FFDBC2E29}"/>
              </a:ext>
            </a:extLst>
          </p:cNvPr>
          <p:cNvSpPr>
            <a:spLocks noGrp="1"/>
          </p:cNvSpPr>
          <p:nvPr>
            <p:ph type="pic" sz="quarter" idx="16"/>
          </p:nvPr>
        </p:nvSpPr>
        <p:spPr>
          <a:xfrm>
            <a:off x="6211438" y="1097921"/>
            <a:ext cx="4459610" cy="2505379"/>
          </a:xfrm>
        </p:spPr>
        <p:txBody>
          <a:bodyPr/>
          <a:lstStyle/>
          <a:p>
            <a:endParaRPr lang="sv-SE"/>
          </a:p>
        </p:txBody>
      </p:sp>
      <p:sp>
        <p:nvSpPr>
          <p:cNvPr id="12" name="Platshållare för bild 4">
            <a:extLst>
              <a:ext uri="{FF2B5EF4-FFF2-40B4-BE49-F238E27FC236}">
                <a16:creationId xmlns:a16="http://schemas.microsoft.com/office/drawing/2014/main" id="{FF5A33A4-BE5A-A74B-BBED-E56A3D04B841}"/>
              </a:ext>
            </a:extLst>
          </p:cNvPr>
          <p:cNvSpPr>
            <a:spLocks noGrp="1"/>
          </p:cNvSpPr>
          <p:nvPr>
            <p:ph type="pic" sz="quarter" idx="17"/>
          </p:nvPr>
        </p:nvSpPr>
        <p:spPr>
          <a:xfrm>
            <a:off x="6211438" y="3717356"/>
            <a:ext cx="4459610" cy="2505379"/>
          </a:xfrm>
        </p:spPr>
        <p:txBody>
          <a:bodyPr/>
          <a:lstStyle/>
          <a:p>
            <a:endParaRPr lang="sv-SE"/>
          </a:p>
        </p:txBody>
      </p:sp>
      <p:sp>
        <p:nvSpPr>
          <p:cNvPr id="9" name="Platshållare för text 1">
            <a:extLst>
              <a:ext uri="{FF2B5EF4-FFF2-40B4-BE49-F238E27FC236}">
                <a16:creationId xmlns:a16="http://schemas.microsoft.com/office/drawing/2014/main" id="{25EA6B84-71BB-1746-9A5F-E437185D9AC5}"/>
              </a:ext>
            </a:extLst>
          </p:cNvPr>
          <p:cNvSpPr>
            <a:spLocks noGrp="1"/>
          </p:cNvSpPr>
          <p:nvPr>
            <p:ph type="body" sz="quarter" idx="18" hasCustomPrompt="1"/>
          </p:nvPr>
        </p:nvSpPr>
        <p:spPr>
          <a:xfrm>
            <a:off x="1530342" y="6276392"/>
            <a:ext cx="9140706" cy="175597"/>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23889801"/>
      </p:ext>
    </p:extLst>
  </p:cSld>
  <p:clrMapOvr>
    <a:masterClrMapping/>
  </p:clrMapOvr>
  <p:extLst>
    <p:ext uri="{DCECCB84-F9BA-43D5-87BE-67443E8EF086}">
      <p15:sldGuideLst xmlns:p15="http://schemas.microsoft.com/office/powerpoint/2012/main">
        <p15:guide id="1" orient="horz" pos="2296"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to + Inforut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96992854-E173-8047-836B-33DECB76330F}"/>
              </a:ext>
            </a:extLst>
          </p:cNvPr>
          <p:cNvSpPr>
            <a:spLocks noGrp="1"/>
          </p:cNvSpPr>
          <p:nvPr>
            <p:ph type="title"/>
          </p:nvPr>
        </p:nvSpPr>
        <p:spPr>
          <a:xfrm>
            <a:off x="731838" y="2126703"/>
            <a:ext cx="4240800" cy="1148621"/>
          </a:xfrm>
          <a:prstGeom prst="round2SameRect">
            <a:avLst>
              <a:gd name="adj1" fmla="val 10875"/>
              <a:gd name="adj2" fmla="val 0"/>
            </a:avLst>
          </a:prstGeom>
          <a:solidFill>
            <a:srgbClr val="DCECD5"/>
          </a:solidFill>
        </p:spPr>
        <p:txBody>
          <a:bodyPr lIns="144000" tIns="180000" rIns="144000" bIns="72000">
            <a:spAutoFit/>
          </a:bodyPr>
          <a:lstStyle>
            <a:lvl1pPr marL="0" algn="l" defTabSz="914400" rtl="0" eaLnBrk="1" latinLnBrk="0" hangingPunct="1">
              <a:lnSpc>
                <a:spcPct val="100000"/>
              </a:lnSpc>
              <a:spcBef>
                <a:spcPct val="0"/>
              </a:spcBef>
              <a:buNone/>
              <a:defRPr lang="sv-SE" sz="2800" b="1" kern="1200" dirty="0">
                <a:solidFill>
                  <a:schemeClr val="tx2"/>
                </a:solidFill>
                <a:latin typeface="+mj-lt"/>
                <a:ea typeface="+mj-ea"/>
                <a:cs typeface="+mj-cs"/>
              </a:defRPr>
            </a:lvl1pPr>
          </a:lstStyle>
          <a:p>
            <a:r>
              <a:rPr lang="sv-SE"/>
              <a:t>Klicka här för att ändra mall för rubrikformat</a:t>
            </a:r>
          </a:p>
        </p:txBody>
      </p:sp>
      <p:sp>
        <p:nvSpPr>
          <p:cNvPr id="24" name="Platshållare för text 2">
            <a:extLst>
              <a:ext uri="{FF2B5EF4-FFF2-40B4-BE49-F238E27FC236}">
                <a16:creationId xmlns:a16="http://schemas.microsoft.com/office/drawing/2014/main" id="{27BCBF1B-D6C7-6A49-8A7A-6D7DB4EF4EA4}"/>
              </a:ext>
            </a:extLst>
          </p:cNvPr>
          <p:cNvSpPr>
            <a:spLocks noGrp="1"/>
          </p:cNvSpPr>
          <p:nvPr>
            <p:ph type="body" sz="quarter" idx="11"/>
          </p:nvPr>
        </p:nvSpPr>
        <p:spPr>
          <a:xfrm>
            <a:off x="731838" y="3239884"/>
            <a:ext cx="4240800" cy="1788177"/>
          </a:xfrm>
          <a:prstGeom prst="round2SameRect">
            <a:avLst>
              <a:gd name="adj1" fmla="val 0"/>
              <a:gd name="adj2" fmla="val 7005"/>
            </a:avLst>
          </a:prstGeom>
          <a:solidFill>
            <a:srgbClr val="DCECD5"/>
          </a:solidFill>
        </p:spPr>
        <p:txBody>
          <a:bodyPr wrap="square" lIns="144000" tIns="36000" rIns="144000" bIns="180000">
            <a:spAutoFit/>
          </a:bodyPr>
          <a:lstStyle>
            <a:lvl1pPr marL="0" indent="0">
              <a:lnSpc>
                <a:spcPct val="100000"/>
              </a:lnSpc>
              <a:buNone/>
              <a:defRPr lang="sv-SE" sz="2000" dirty="0" smtClean="0"/>
            </a:lvl1pPr>
          </a:lstStyle>
          <a:p>
            <a:pPr lvl="0"/>
            <a:r>
              <a:rPr lang="sv-SE"/>
              <a:t>Klicka här för att ändra format på bakgrundstexten</a:t>
            </a:r>
          </a:p>
          <a:p>
            <a:pPr lvl="0"/>
            <a:r>
              <a:rPr lang="sv-SE"/>
              <a:t>Plats för text</a:t>
            </a:r>
          </a:p>
          <a:p>
            <a:pPr lvl="0"/>
            <a:r>
              <a:rPr lang="sv-SE"/>
              <a:t>Plats för text</a:t>
            </a:r>
          </a:p>
        </p:txBody>
      </p:sp>
      <p:sp>
        <p:nvSpPr>
          <p:cNvPr id="10" name="Platshållare för text 1">
            <a:extLst>
              <a:ext uri="{FF2B5EF4-FFF2-40B4-BE49-F238E27FC236}">
                <a16:creationId xmlns:a16="http://schemas.microsoft.com/office/drawing/2014/main" id="{783D78BD-6273-DD4D-A4D0-A7B1DCD7EB0C}"/>
              </a:ext>
            </a:extLst>
          </p:cNvPr>
          <p:cNvSpPr>
            <a:spLocks noGrp="1"/>
          </p:cNvSpPr>
          <p:nvPr>
            <p:ph type="body" sz="quarter" idx="18" hasCustomPrompt="1"/>
          </p:nvPr>
        </p:nvSpPr>
        <p:spPr>
          <a:xfrm>
            <a:off x="245876" y="6397544"/>
            <a:ext cx="11821716" cy="216000"/>
          </a:xfrm>
        </p:spPr>
        <p:txBody>
          <a:bodyPr/>
          <a:lstStyle>
            <a:lvl1pPr marL="0" indent="0">
              <a:lnSpc>
                <a:spcPct val="100000"/>
              </a:lnSpc>
              <a:buNone/>
              <a:defRPr lang="sv-SE" sz="1200" dirty="0" smtClean="0">
                <a:solidFill>
                  <a:srgbClr val="FFFFFF"/>
                </a:solidFill>
              </a:defRPr>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pic>
        <p:nvPicPr>
          <p:cNvPr id="11" name="Bild 10">
            <a:extLst>
              <a:ext uri="{FF2B5EF4-FFF2-40B4-BE49-F238E27FC236}">
                <a16:creationId xmlns:a16="http://schemas.microsoft.com/office/drawing/2014/main" id="{58E204E1-A299-9946-B4A8-B09EFFB40DA4}"/>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4851" y="244457"/>
            <a:ext cx="821117" cy="216000"/>
          </a:xfrm>
          <a:prstGeom prst="rect">
            <a:avLst/>
          </a:prstGeom>
        </p:spPr>
      </p:pic>
    </p:spTree>
    <p:extLst>
      <p:ext uri="{BB962C8B-B14F-4D97-AF65-F5344CB8AC3E}">
        <p14:creationId xmlns:p14="http://schemas.microsoft.com/office/powerpoint/2010/main" val="4085109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or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BC0F49-B5A5-964F-AB95-FF748F86CB1F}"/>
              </a:ext>
            </a:extLst>
          </p:cNvPr>
          <p:cNvSpPr>
            <a:spLocks noGrp="1"/>
          </p:cNvSpPr>
          <p:nvPr>
            <p:ph type="title"/>
          </p:nvPr>
        </p:nvSpPr>
        <p:spPr>
          <a:xfrm>
            <a:off x="732188" y="1994400"/>
            <a:ext cx="8359200" cy="1738800"/>
          </a:xfrm>
        </p:spPr>
        <p:txBody>
          <a:bodyPr/>
          <a:lstStyle>
            <a:lvl1pPr>
              <a:lnSpc>
                <a:spcPct val="100000"/>
              </a:lnSpc>
              <a:defRPr sz="6000"/>
            </a:lvl1pPr>
          </a:lstStyle>
          <a:p>
            <a:r>
              <a:rPr lang="sv-SE"/>
              <a:t>Klicka här för att ändra mall för rubrikformat</a:t>
            </a:r>
          </a:p>
        </p:txBody>
      </p:sp>
      <p:sp>
        <p:nvSpPr>
          <p:cNvPr id="4" name="Platshållare för text 1">
            <a:extLst>
              <a:ext uri="{FF2B5EF4-FFF2-40B4-BE49-F238E27FC236}">
                <a16:creationId xmlns:a16="http://schemas.microsoft.com/office/drawing/2014/main" id="{1524DC0D-06BC-294F-A00C-560C0F23AD1A}"/>
              </a:ext>
            </a:extLst>
          </p:cNvPr>
          <p:cNvSpPr>
            <a:spLocks noGrp="1"/>
          </p:cNvSpPr>
          <p:nvPr>
            <p:ph type="body" sz="quarter" idx="10" hasCustomPrompt="1"/>
          </p:nvPr>
        </p:nvSpPr>
        <p:spPr>
          <a:xfrm>
            <a:off x="731838" y="3970196"/>
            <a:ext cx="8359775" cy="814455"/>
          </a:xfrm>
        </p:spPr>
        <p:txBody>
          <a:bodyPr/>
          <a:lstStyle>
            <a:lvl1pPr marL="0" indent="0">
              <a:buNone/>
              <a:defRPr/>
            </a:lvl1pPr>
            <a:lvl2pPr marL="249238" indent="0">
              <a:buNone/>
              <a:defRPr/>
            </a:lvl2pPr>
          </a:lstStyle>
          <a:p>
            <a:pPr lvl="0"/>
            <a:r>
              <a:rPr lang="sv-SE"/>
              <a:t>Klicka här för att ändra format på bakgrundstexten</a:t>
            </a:r>
          </a:p>
          <a:p>
            <a:pPr lvl="0"/>
            <a:r>
              <a:rPr lang="sv-SE"/>
              <a:t>Plats för text på två rader</a:t>
            </a:r>
          </a:p>
        </p:txBody>
      </p:sp>
    </p:spTree>
    <p:extLst>
      <p:ext uri="{BB962C8B-B14F-4D97-AF65-F5344CB8AC3E}">
        <p14:creationId xmlns:p14="http://schemas.microsoft.com/office/powerpoint/2010/main" val="917114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Rubrik och innehåll" type="obj">
  <p:cSld name="1_Rubrik och innehåll">
    <p:spTree>
      <p:nvGrpSpPr>
        <p:cNvPr id="1" name="Shape 42"/>
        <p:cNvGrpSpPr/>
        <p:nvPr/>
      </p:nvGrpSpPr>
      <p:grpSpPr>
        <a:xfrm>
          <a:off x="0" y="0"/>
          <a:ext cx="0" cy="0"/>
          <a:chOff x="0" y="0"/>
          <a:chExt cx="0" cy="0"/>
        </a:xfrm>
      </p:grpSpPr>
      <p:sp>
        <p:nvSpPr>
          <p:cNvPr id="43" name="Google Shape;43;p22"/>
          <p:cNvSpPr txBox="1">
            <a:spLocks noGrp="1"/>
          </p:cNvSpPr>
          <p:nvPr>
            <p:ph type="title"/>
          </p:nvPr>
        </p:nvSpPr>
        <p:spPr>
          <a:xfrm>
            <a:off x="755071" y="1226128"/>
            <a:ext cx="10643755" cy="911374"/>
          </a:xfrm>
          <a:prstGeom prst="rect">
            <a:avLst/>
          </a:prstGeom>
          <a:noFill/>
          <a:ln>
            <a:noFill/>
          </a:ln>
        </p:spPr>
        <p:txBody>
          <a:bodyPr spcFirstLastPara="1" wrap="square" lIns="0" tIns="0" rIns="0" bIns="0" anchor="b" anchorCtr="0">
            <a:noAutofit/>
          </a:bodyPr>
          <a:lstStyle>
            <a:lvl1pPr lvl="0" algn="l">
              <a:lnSpc>
                <a:spcPct val="2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2"/>
          <p:cNvSpPr txBox="1">
            <a:spLocks noGrp="1"/>
          </p:cNvSpPr>
          <p:nvPr>
            <p:ph type="body" idx="1"/>
          </p:nvPr>
        </p:nvSpPr>
        <p:spPr>
          <a:xfrm>
            <a:off x="755072" y="2407521"/>
            <a:ext cx="10654146" cy="3681552"/>
          </a:xfrm>
          <a:prstGeom prst="rect">
            <a:avLst/>
          </a:prstGeom>
          <a:noFill/>
          <a:ln>
            <a:noFill/>
          </a:ln>
        </p:spPr>
        <p:txBody>
          <a:bodyPr spcFirstLastPara="1" wrap="square" lIns="0" tIns="0" rIns="0" bIns="0" anchor="t" anchorCtr="0">
            <a:noAutofit/>
          </a:bodyPr>
          <a:lstStyle>
            <a:lvl1pPr marL="457200" lvl="0" indent="-331470" algn="l">
              <a:lnSpc>
                <a:spcPct val="166666"/>
              </a:lnSpc>
              <a:spcBef>
                <a:spcPts val="1000"/>
              </a:spcBef>
              <a:spcAft>
                <a:spcPts val="0"/>
              </a:spcAft>
              <a:buClr>
                <a:schemeClr val="dk1"/>
              </a:buClr>
              <a:buSzPts val="1620"/>
              <a:buChar char="•"/>
              <a:defRPr/>
            </a:lvl1pPr>
            <a:lvl2pPr marL="914400" lvl="1" indent="-331469" algn="l">
              <a:lnSpc>
                <a:spcPct val="90000"/>
              </a:lnSpc>
              <a:spcBef>
                <a:spcPts val="300"/>
              </a:spcBef>
              <a:spcAft>
                <a:spcPts val="0"/>
              </a:spcAft>
              <a:buClr>
                <a:schemeClr val="dk1"/>
              </a:buClr>
              <a:buSzPts val="1620"/>
              <a:buChar char="–"/>
              <a:defRPr/>
            </a:lvl2pPr>
            <a:lvl3pPr marL="1371600" lvl="2" indent="-331469" algn="l">
              <a:lnSpc>
                <a:spcPct val="90000"/>
              </a:lnSpc>
              <a:spcBef>
                <a:spcPts val="300"/>
              </a:spcBef>
              <a:spcAft>
                <a:spcPts val="0"/>
              </a:spcAft>
              <a:buClr>
                <a:schemeClr val="dk1"/>
              </a:buClr>
              <a:buSzPts val="1620"/>
              <a:buChar char="–"/>
              <a:defRPr/>
            </a:lvl3pPr>
            <a:lvl4pPr marL="1828800" lvl="3" indent="-331469" algn="l">
              <a:lnSpc>
                <a:spcPct val="90000"/>
              </a:lnSpc>
              <a:spcBef>
                <a:spcPts val="300"/>
              </a:spcBef>
              <a:spcAft>
                <a:spcPts val="0"/>
              </a:spcAft>
              <a:buClr>
                <a:schemeClr val="dk1"/>
              </a:buClr>
              <a:buSzPts val="1620"/>
              <a:buChar char="–"/>
              <a:defRPr/>
            </a:lvl4pPr>
            <a:lvl5pPr marL="2286000" lvl="4" indent="-331470" algn="l">
              <a:lnSpc>
                <a:spcPct val="90000"/>
              </a:lnSpc>
              <a:spcBef>
                <a:spcPts val="300"/>
              </a:spcBef>
              <a:spcAft>
                <a:spcPts val="0"/>
              </a:spcAft>
              <a:buClr>
                <a:schemeClr val="dk1"/>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2"/>
          <p:cNvSpPr/>
          <p:nvPr/>
        </p:nvSpPr>
        <p:spPr>
          <a:xfrm>
            <a:off x="-2074460" y="24063"/>
            <a:ext cx="1990236" cy="874085"/>
          </a:xfrm>
          <a:prstGeom prst="rect">
            <a:avLst/>
          </a:prstGeom>
          <a:solidFill>
            <a:srgbClr val="BFBFBF"/>
          </a:solid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Clr>
                <a:schemeClr val="dk1"/>
              </a:buClr>
              <a:buSzPts val="1200"/>
              <a:buFont typeface="Arial"/>
              <a:buNone/>
            </a:pPr>
            <a:r>
              <a:rPr lang="sv-SE" sz="1200" b="0" i="1" u="none" strike="noStrike" cap="none">
                <a:solidFill>
                  <a:schemeClr val="dk1"/>
                </a:solidFill>
                <a:latin typeface="Calibri"/>
                <a:ea typeface="Calibri"/>
                <a:cs typeface="Calibri"/>
                <a:sym typeface="Calibri"/>
              </a:rPr>
              <a:t>Rubrik och innehåll: </a:t>
            </a:r>
            <a:r>
              <a:rPr lang="sv-SE" sz="1200" b="0" i="0" u="none" strike="noStrike" cap="none">
                <a:solidFill>
                  <a:schemeClr val="dk1"/>
                </a:solidFill>
                <a:latin typeface="Calibri"/>
                <a:ea typeface="Calibri"/>
                <a:cs typeface="Calibri"/>
                <a:sym typeface="Calibri"/>
              </a:rPr>
              <a:t>för en- eller tvåradig rubrik och innehåll i fullbredd. Du kan också lägga in en bildtext.</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64491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42122" y="668927"/>
            <a:ext cx="9534651" cy="433233"/>
          </a:xfrm>
        </p:spPr>
        <p:txBody>
          <a:bodyPr anchor="t" anchorCtr="0"/>
          <a:lstStyle/>
          <a:p>
            <a:r>
              <a:rPr lang="sv-SE"/>
              <a:t>Klicka här för att ändra mall för rubrikformat</a:t>
            </a:r>
          </a:p>
        </p:txBody>
      </p:sp>
      <p:sp>
        <p:nvSpPr>
          <p:cNvPr id="8" name="Platshållare för innehåll 1">
            <a:extLst>
              <a:ext uri="{FF2B5EF4-FFF2-40B4-BE49-F238E27FC236}">
                <a16:creationId xmlns:a16="http://schemas.microsoft.com/office/drawing/2014/main" id="{9F94126D-19F4-054E-A5E6-64EAE5EC3B0F}"/>
              </a:ext>
            </a:extLst>
          </p:cNvPr>
          <p:cNvSpPr>
            <a:spLocks noGrp="1"/>
          </p:cNvSpPr>
          <p:nvPr>
            <p:ph sz="quarter" idx="11"/>
          </p:nvPr>
        </p:nvSpPr>
        <p:spPr>
          <a:xfrm>
            <a:off x="1915226" y="1235497"/>
            <a:ext cx="8361547" cy="470524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innehåll 2">
            <a:extLst>
              <a:ext uri="{FF2B5EF4-FFF2-40B4-BE49-F238E27FC236}">
                <a16:creationId xmlns:a16="http://schemas.microsoft.com/office/drawing/2014/main" id="{F82C9993-9DD0-E541-900A-80D9A9D74C97}"/>
              </a:ext>
            </a:extLst>
          </p:cNvPr>
          <p:cNvSpPr>
            <a:spLocks noGrp="1"/>
          </p:cNvSpPr>
          <p:nvPr>
            <p:ph sz="quarter" idx="13" hasCustomPrompt="1"/>
          </p:nvPr>
        </p:nvSpPr>
        <p:spPr>
          <a:xfrm>
            <a:off x="10539305" y="1606656"/>
            <a:ext cx="1065484" cy="1065484"/>
          </a:xfrm>
          <a:prstGeom prst="ellipse">
            <a:avLst/>
          </a:prstGeom>
          <a:solidFill>
            <a:srgbClr val="FBD7C9"/>
          </a:solidFill>
          <a:ln w="19050">
            <a:solidFill>
              <a:srgbClr val="FFFFFF"/>
            </a:solidFill>
          </a:ln>
        </p:spPr>
        <p:txBody>
          <a:bodyPr lIns="108000" tIns="108000" rIns="108000" bIns="108000" anchor="ctr" anchorCtr="0"/>
          <a:lstStyle>
            <a:lvl1pPr marL="0" indent="0" algn="ctr">
              <a:lnSpc>
                <a:spcPct val="100000"/>
              </a:lnSpc>
              <a:buNone/>
              <a:defRPr sz="1800" b="1">
                <a:solidFill>
                  <a:schemeClr val="tx2"/>
                </a:solidFill>
              </a:defRPr>
            </a:lvl1pPr>
          </a:lstStyle>
          <a:p>
            <a:pPr lvl="0"/>
            <a:r>
              <a:rPr lang="sv-SE"/>
              <a:t>Ikon/</a:t>
            </a:r>
          </a:p>
          <a:p>
            <a:pPr lvl="0"/>
            <a:r>
              <a:rPr lang="sv-SE"/>
              <a:t>text</a:t>
            </a:r>
          </a:p>
        </p:txBody>
      </p:sp>
      <p:sp>
        <p:nvSpPr>
          <p:cNvPr id="6" name="Platshållare för text 1">
            <a:extLst>
              <a:ext uri="{FF2B5EF4-FFF2-40B4-BE49-F238E27FC236}">
                <a16:creationId xmlns:a16="http://schemas.microsoft.com/office/drawing/2014/main" id="{07A8645F-8F01-F945-910E-D930753FA8C5}"/>
              </a:ext>
            </a:extLst>
          </p:cNvPr>
          <p:cNvSpPr>
            <a:spLocks noGrp="1"/>
          </p:cNvSpPr>
          <p:nvPr>
            <p:ph type="body" sz="quarter" idx="10"/>
          </p:nvPr>
        </p:nvSpPr>
        <p:spPr>
          <a:xfrm>
            <a:off x="742122" y="6074079"/>
            <a:ext cx="9534651" cy="282301"/>
          </a:xfrm>
        </p:spPr>
        <p:txBody>
          <a:bodyPr/>
          <a:lstStyle>
            <a:lvl1pPr marL="0" indent="0">
              <a:lnSpc>
                <a:spcPct val="100000"/>
              </a:lnSpc>
              <a:buNone/>
              <a:defRPr lang="sv-SE" sz="20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Klicka här för att ändra format på bakgrundstexten</a:t>
            </a:r>
          </a:p>
        </p:txBody>
      </p:sp>
      <p:sp>
        <p:nvSpPr>
          <p:cNvPr id="7" name="Platshållare för text 1">
            <a:extLst>
              <a:ext uri="{FF2B5EF4-FFF2-40B4-BE49-F238E27FC236}">
                <a16:creationId xmlns:a16="http://schemas.microsoft.com/office/drawing/2014/main" id="{92CDC092-84BB-3642-AFB5-7505BEF3E11D}"/>
              </a:ext>
            </a:extLst>
          </p:cNvPr>
          <p:cNvSpPr>
            <a:spLocks noGrp="1"/>
          </p:cNvSpPr>
          <p:nvPr>
            <p:ph type="body" sz="quarter" idx="10" hasCustomPrompt="1"/>
          </p:nvPr>
        </p:nvSpPr>
        <p:spPr>
          <a:xfrm>
            <a:off x="742123" y="6431903"/>
            <a:ext cx="9534650" cy="188354"/>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1179994910"/>
      </p:ext>
    </p:extLst>
  </p:cSld>
  <p:clrMapOvr>
    <a:masterClrMapping/>
  </p:clrMapOvr>
  <p:extLst>
    <p:ext uri="{DCECCB84-F9BA-43D5-87BE-67443E8EF086}">
      <p15:sldGuideLst xmlns:p15="http://schemas.microsoft.com/office/powerpoint/2012/main">
        <p15:guide id="1" orient="horz" pos="867" userDrawn="1">
          <p15:clr>
            <a:srgbClr val="FBAE40"/>
          </p15:clr>
        </p15:guide>
        <p15:guide id="2" pos="347"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ild på helsida">
    <p:spTree>
      <p:nvGrpSpPr>
        <p:cNvPr id="1" name=""/>
        <p:cNvGrpSpPr/>
        <p:nvPr/>
      </p:nvGrpSpPr>
      <p:grpSpPr>
        <a:xfrm>
          <a:off x="0" y="0"/>
          <a:ext cx="0" cy="0"/>
          <a:chOff x="0" y="0"/>
          <a:chExt cx="0" cy="0"/>
        </a:xfrm>
      </p:grpSpPr>
      <p:sp>
        <p:nvSpPr>
          <p:cNvPr id="6" name="Platshållare för bild 3">
            <a:extLst>
              <a:ext uri="{FF2B5EF4-FFF2-40B4-BE49-F238E27FC236}">
                <a16:creationId xmlns:a16="http://schemas.microsoft.com/office/drawing/2014/main" id="{8D5B63D5-5355-C0E0-98C0-9EDEC867E116}"/>
              </a:ext>
            </a:extLst>
          </p:cNvPr>
          <p:cNvSpPr>
            <a:spLocks noGrp="1"/>
          </p:cNvSpPr>
          <p:nvPr>
            <p:ph type="pic" sz="quarter" idx="11" hasCustomPrompt="1"/>
          </p:nvPr>
        </p:nvSpPr>
        <p:spPr>
          <a:xfrm>
            <a:off x="0" y="0"/>
            <a:ext cx="12192000" cy="6858000"/>
          </a:xfrm>
        </p:spPr>
        <p:txBody>
          <a:bodyPr/>
          <a:lstStyle/>
          <a:p>
            <a:r>
              <a:rPr lang="sv-SE"/>
              <a:t>Klicka på symbolen för att lägga till en bild </a:t>
            </a:r>
          </a:p>
        </p:txBody>
      </p:sp>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522000" y="489600"/>
            <a:ext cx="9085216" cy="433233"/>
          </a:xfrm>
        </p:spPr>
        <p:txBody>
          <a:bodyPr anchor="t" anchorCtr="0"/>
          <a:lstStyle/>
          <a:p>
            <a:r>
              <a:rPr lang="sv-SE"/>
              <a:t>Klicka här för att ändra mall för rubrikformat</a:t>
            </a:r>
          </a:p>
        </p:txBody>
      </p:sp>
      <p:sp>
        <p:nvSpPr>
          <p:cNvPr id="5" name="Platshållare för text 1">
            <a:extLst>
              <a:ext uri="{FF2B5EF4-FFF2-40B4-BE49-F238E27FC236}">
                <a16:creationId xmlns:a16="http://schemas.microsoft.com/office/drawing/2014/main" id="{6DA3E16A-A45C-5C46-BE59-3910FF022BD9}"/>
              </a:ext>
            </a:extLst>
          </p:cNvPr>
          <p:cNvSpPr>
            <a:spLocks noGrp="1"/>
          </p:cNvSpPr>
          <p:nvPr>
            <p:ph type="body" sz="quarter" idx="10" hasCustomPrompt="1"/>
          </p:nvPr>
        </p:nvSpPr>
        <p:spPr>
          <a:xfrm>
            <a:off x="515938" y="6438123"/>
            <a:ext cx="10017572" cy="182134"/>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1313205746"/>
      </p:ext>
    </p:extLst>
  </p:cSld>
  <p:clrMapOvr>
    <a:masterClrMapping/>
  </p:clrMapOvr>
  <p:extLst>
    <p:ext uri="{DCECCB84-F9BA-43D5-87BE-67443E8EF086}">
      <p15:sldGuideLst xmlns:p15="http://schemas.microsoft.com/office/powerpoint/2012/main">
        <p15:guide id="1" orient="horz" pos="323" userDrawn="1">
          <p15:clr>
            <a:srgbClr val="FBAE40"/>
          </p15:clr>
        </p15:guide>
        <p15:guide id="2" pos="32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6000" y="1060200"/>
            <a:ext cx="10631667" cy="902318"/>
          </a:xfrm>
        </p:spPr>
        <p:txBody>
          <a:bodyPr/>
          <a:lstStyle>
            <a:lvl1pPr>
              <a:defRPr sz="3000"/>
            </a:lvl1pPr>
          </a:lstStyle>
          <a:p>
            <a:r>
              <a:rPr lang="sv-SE"/>
              <a:t>Klicka här för att ändra mall för rubrikformat</a:t>
            </a:r>
          </a:p>
        </p:txBody>
      </p:sp>
      <p:sp>
        <p:nvSpPr>
          <p:cNvPr id="5" name="Platshållare för text 1">
            <a:extLst>
              <a:ext uri="{FF2B5EF4-FFF2-40B4-BE49-F238E27FC236}">
                <a16:creationId xmlns:a16="http://schemas.microsoft.com/office/drawing/2014/main" id="{A911A9A5-5765-484C-9D41-D2A13D188F73}"/>
              </a:ext>
            </a:extLst>
          </p:cNvPr>
          <p:cNvSpPr>
            <a:spLocks noGrp="1"/>
          </p:cNvSpPr>
          <p:nvPr>
            <p:ph type="body" sz="quarter" idx="15"/>
          </p:nvPr>
        </p:nvSpPr>
        <p:spPr>
          <a:xfrm>
            <a:off x="755997" y="2338200"/>
            <a:ext cx="5212723" cy="3212208"/>
          </a:xfrm>
        </p:spPr>
        <p:txBody>
          <a:bodyPr/>
          <a:lstStyle>
            <a:lvl1pPr marL="0" indent="0">
              <a:buNone/>
              <a:defRPr/>
            </a:lvl1pPr>
            <a:lvl2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2pPr>
            <a:lvl3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3pPr>
            <a:lvl4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4pPr>
            <a:lvl5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a:solidFill>
                  <a:srgbClr val="53565A"/>
                </a:solidFill>
                <a:latin typeface="+mn-lt"/>
                <a:ea typeface="+mn-ea"/>
                <a:cs typeface="+mn-cs"/>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innehåll 3">
            <a:extLst>
              <a:ext uri="{FF2B5EF4-FFF2-40B4-BE49-F238E27FC236}">
                <a16:creationId xmlns:a16="http://schemas.microsoft.com/office/drawing/2014/main" id="{E5AC3271-DFCA-A742-AAF4-FBD6C92CA175}"/>
              </a:ext>
            </a:extLst>
          </p:cNvPr>
          <p:cNvSpPr>
            <a:spLocks noGrp="1"/>
          </p:cNvSpPr>
          <p:nvPr>
            <p:ph sz="quarter" idx="17"/>
          </p:nvPr>
        </p:nvSpPr>
        <p:spPr>
          <a:xfrm>
            <a:off x="6175375" y="2338388"/>
            <a:ext cx="5211763" cy="2932112"/>
          </a:xfrm>
        </p:spPr>
        <p:txBody>
          <a:bodyPr/>
          <a:lstStyle>
            <a:lvl1pPr marL="0" indent="0">
              <a:buNone/>
              <a:defRPr/>
            </a:lvl1pPr>
            <a:lvl2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2pPr>
            <a:lvl3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3pPr>
            <a:lvl4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4pPr>
            <a:lvl5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text 1">
            <a:extLst>
              <a:ext uri="{FF2B5EF4-FFF2-40B4-BE49-F238E27FC236}">
                <a16:creationId xmlns:a16="http://schemas.microsoft.com/office/drawing/2014/main" id="{D4FED695-DCDD-384B-AD68-0504EF23DCBB}"/>
              </a:ext>
            </a:extLst>
          </p:cNvPr>
          <p:cNvSpPr>
            <a:spLocks noGrp="1"/>
          </p:cNvSpPr>
          <p:nvPr>
            <p:ph type="body" sz="quarter" idx="10" hasCustomPrompt="1"/>
          </p:nvPr>
        </p:nvSpPr>
        <p:spPr>
          <a:xfrm>
            <a:off x="6175375" y="5372997"/>
            <a:ext cx="5212723" cy="177411"/>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31265908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5CBA3ED0-B4E1-1643-8580-0ADD494093A2}"/>
              </a:ext>
            </a:extLst>
          </p:cNvPr>
          <p:cNvSpPr>
            <a:spLocks noGrp="1"/>
          </p:cNvSpPr>
          <p:nvPr>
            <p:ph type="title"/>
          </p:nvPr>
        </p:nvSpPr>
        <p:spPr>
          <a:xfrm>
            <a:off x="756000" y="1040400"/>
            <a:ext cx="10631662" cy="391546"/>
          </a:xfrm>
        </p:spPr>
        <p:txBody>
          <a:bodyPr anchor="t" anchorCtr="0"/>
          <a:lstStyle/>
          <a:p>
            <a:r>
              <a:rPr lang="sv-SE"/>
              <a:t>Klicka här för att ändra mall för rubrikformat</a:t>
            </a:r>
          </a:p>
        </p:txBody>
      </p:sp>
      <p:sp>
        <p:nvSpPr>
          <p:cNvPr id="4" name="Platshållare för text 3">
            <a:extLst>
              <a:ext uri="{FF2B5EF4-FFF2-40B4-BE49-F238E27FC236}">
                <a16:creationId xmlns:a16="http://schemas.microsoft.com/office/drawing/2014/main" id="{236E824B-6B2A-7049-86FC-63896BD117F4}"/>
              </a:ext>
            </a:extLst>
          </p:cNvPr>
          <p:cNvSpPr>
            <a:spLocks noGrp="1"/>
          </p:cNvSpPr>
          <p:nvPr>
            <p:ph type="body" sz="quarter" idx="24" hasCustomPrompt="1"/>
          </p:nvPr>
        </p:nvSpPr>
        <p:spPr>
          <a:xfrm>
            <a:off x="2184981" y="1795280"/>
            <a:ext cx="2448000" cy="576000"/>
          </a:xfrm>
          <a:prstGeom prst="roundRect">
            <a:avLst>
              <a:gd name="adj" fmla="val 9056"/>
            </a:avLst>
          </a:prstGeom>
          <a:solidFill>
            <a:srgbClr val="DCECD5"/>
          </a:solidFill>
        </p:spPr>
        <p:txBody>
          <a:bodyPr anchor="ctr" anchorCtr="0"/>
          <a:lstStyle>
            <a:lvl1pPr marL="0" indent="0" algn="ctr">
              <a:buNone/>
              <a:defRPr b="1">
                <a:solidFill>
                  <a:schemeClr val="accent1"/>
                </a:solidFill>
                <a:latin typeface="+mj-lt"/>
              </a:defRPr>
            </a:lvl1pPr>
          </a:lstStyle>
          <a:p>
            <a:pPr lvl="0"/>
            <a:r>
              <a:rPr lang="sv-SE" err="1"/>
              <a:t>Underrubik</a:t>
            </a:r>
            <a:endParaRPr lang="sv-SE"/>
          </a:p>
        </p:txBody>
      </p:sp>
      <p:sp>
        <p:nvSpPr>
          <p:cNvPr id="8" name="Platshållare för bild 1">
            <a:extLst>
              <a:ext uri="{FF2B5EF4-FFF2-40B4-BE49-F238E27FC236}">
                <a16:creationId xmlns:a16="http://schemas.microsoft.com/office/drawing/2014/main" id="{AAA57665-079F-D145-9AFF-8A6C84372D8A}"/>
              </a:ext>
            </a:extLst>
          </p:cNvPr>
          <p:cNvSpPr>
            <a:spLocks noGrp="1"/>
          </p:cNvSpPr>
          <p:nvPr>
            <p:ph type="pic" sz="quarter" idx="26" hasCustomPrompt="1"/>
          </p:nvPr>
        </p:nvSpPr>
        <p:spPr>
          <a:xfrm>
            <a:off x="756000" y="2661773"/>
            <a:ext cx="5281792" cy="2978514"/>
          </a:xfrm>
        </p:spPr>
        <p:txBody>
          <a:bodyPr/>
          <a:lstStyle>
            <a:lvl1pPr marL="0" indent="0" algn="ctr">
              <a:buNone/>
              <a:defRPr sz="1600"/>
            </a:lvl1pPr>
          </a:lstStyle>
          <a:p>
            <a:r>
              <a:rPr lang="sv-SE"/>
              <a:t>2 bilder</a:t>
            </a:r>
          </a:p>
        </p:txBody>
      </p:sp>
      <p:sp>
        <p:nvSpPr>
          <p:cNvPr id="9" name="Platshållare för text 1">
            <a:extLst>
              <a:ext uri="{FF2B5EF4-FFF2-40B4-BE49-F238E27FC236}">
                <a16:creationId xmlns:a16="http://schemas.microsoft.com/office/drawing/2014/main" id="{DA1B1ADB-90BE-6F45-B0CE-3B2204AA12D3}"/>
              </a:ext>
            </a:extLst>
          </p:cNvPr>
          <p:cNvSpPr>
            <a:spLocks noGrp="1"/>
          </p:cNvSpPr>
          <p:nvPr>
            <p:ph type="body" sz="quarter" idx="18" hasCustomPrompt="1"/>
          </p:nvPr>
        </p:nvSpPr>
        <p:spPr>
          <a:xfrm>
            <a:off x="752983" y="5719750"/>
            <a:ext cx="5281792" cy="195699"/>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
        <p:nvSpPr>
          <p:cNvPr id="14" name="Platshållare för text 4">
            <a:extLst>
              <a:ext uri="{FF2B5EF4-FFF2-40B4-BE49-F238E27FC236}">
                <a16:creationId xmlns:a16="http://schemas.microsoft.com/office/drawing/2014/main" id="{FDD1AED7-0475-684F-8AAB-530904569FEA}"/>
              </a:ext>
            </a:extLst>
          </p:cNvPr>
          <p:cNvSpPr>
            <a:spLocks noGrp="1"/>
          </p:cNvSpPr>
          <p:nvPr>
            <p:ph type="body" sz="quarter" idx="25" hasCustomPrompt="1"/>
          </p:nvPr>
        </p:nvSpPr>
        <p:spPr>
          <a:xfrm>
            <a:off x="7546936" y="1795280"/>
            <a:ext cx="2448000" cy="576000"/>
          </a:xfrm>
          <a:prstGeom prst="roundRect">
            <a:avLst>
              <a:gd name="adj" fmla="val 9056"/>
            </a:avLst>
          </a:prstGeom>
          <a:solidFill>
            <a:srgbClr val="DCECD5"/>
          </a:solidFill>
        </p:spPr>
        <p:txBody>
          <a:bodyPr anchor="ctr" anchorCtr="0"/>
          <a:lstStyle>
            <a:lvl1pPr marL="0" indent="0" algn="ctr">
              <a:buNone/>
              <a:defRPr b="1">
                <a:solidFill>
                  <a:schemeClr val="accent1"/>
                </a:solidFill>
                <a:latin typeface="+mj-lt"/>
              </a:defRPr>
            </a:lvl1pPr>
          </a:lstStyle>
          <a:p>
            <a:pPr lvl="0"/>
            <a:r>
              <a:rPr lang="sv-SE" err="1"/>
              <a:t>Underrubik</a:t>
            </a:r>
            <a:endParaRPr lang="sv-SE"/>
          </a:p>
        </p:txBody>
      </p:sp>
      <p:sp>
        <p:nvSpPr>
          <p:cNvPr id="10" name="Platshållare för bild 2">
            <a:extLst>
              <a:ext uri="{FF2B5EF4-FFF2-40B4-BE49-F238E27FC236}">
                <a16:creationId xmlns:a16="http://schemas.microsoft.com/office/drawing/2014/main" id="{1BB7FB6D-F6D6-3748-9C39-1A71BD51C4AF}"/>
              </a:ext>
            </a:extLst>
          </p:cNvPr>
          <p:cNvSpPr>
            <a:spLocks noGrp="1"/>
          </p:cNvSpPr>
          <p:nvPr>
            <p:ph type="pic" sz="quarter" idx="27" hasCustomPrompt="1"/>
          </p:nvPr>
        </p:nvSpPr>
        <p:spPr>
          <a:xfrm>
            <a:off x="6157734" y="2661773"/>
            <a:ext cx="5281792" cy="2978514"/>
          </a:xfrm>
        </p:spPr>
        <p:txBody>
          <a:bodyPr/>
          <a:lstStyle>
            <a:lvl1pPr marL="0" indent="0" algn="ctr">
              <a:buNone/>
              <a:defRPr sz="1600"/>
            </a:lvl1pPr>
          </a:lstStyle>
          <a:p>
            <a:r>
              <a:rPr lang="sv-SE"/>
              <a:t>2 bilder</a:t>
            </a:r>
          </a:p>
        </p:txBody>
      </p:sp>
      <p:sp>
        <p:nvSpPr>
          <p:cNvPr id="11" name="Platshållare för text 1">
            <a:extLst>
              <a:ext uri="{FF2B5EF4-FFF2-40B4-BE49-F238E27FC236}">
                <a16:creationId xmlns:a16="http://schemas.microsoft.com/office/drawing/2014/main" id="{A5396FB3-CC23-114C-9F5C-70ABD41DE9A3}"/>
              </a:ext>
            </a:extLst>
          </p:cNvPr>
          <p:cNvSpPr>
            <a:spLocks noGrp="1"/>
          </p:cNvSpPr>
          <p:nvPr>
            <p:ph type="body" sz="quarter" idx="28" hasCustomPrompt="1"/>
          </p:nvPr>
        </p:nvSpPr>
        <p:spPr>
          <a:xfrm>
            <a:off x="6184519" y="5719750"/>
            <a:ext cx="5281792" cy="195699"/>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14665064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1530342" y="489186"/>
            <a:ext cx="9168138" cy="433233"/>
          </a:xfrm>
        </p:spPr>
        <p:txBody>
          <a:bodyPr anchor="t" anchorCtr="0"/>
          <a:lstStyle/>
          <a:p>
            <a:r>
              <a:rPr lang="sv-SE"/>
              <a:t>Klicka här för att ändra mall för rubrikformat</a:t>
            </a:r>
          </a:p>
        </p:txBody>
      </p:sp>
      <p:sp>
        <p:nvSpPr>
          <p:cNvPr id="5" name="Platshållare för bild 1">
            <a:extLst>
              <a:ext uri="{FF2B5EF4-FFF2-40B4-BE49-F238E27FC236}">
                <a16:creationId xmlns:a16="http://schemas.microsoft.com/office/drawing/2014/main" id="{80BAF292-2C73-334D-9773-EB1B07C31A98}"/>
              </a:ext>
            </a:extLst>
          </p:cNvPr>
          <p:cNvSpPr>
            <a:spLocks noGrp="1"/>
          </p:cNvSpPr>
          <p:nvPr>
            <p:ph type="pic" sz="quarter" idx="11"/>
          </p:nvPr>
        </p:nvSpPr>
        <p:spPr>
          <a:xfrm>
            <a:off x="1530342" y="1097921"/>
            <a:ext cx="4459610" cy="2505379"/>
          </a:xfrm>
        </p:spPr>
        <p:txBody>
          <a:bodyPr/>
          <a:lstStyle/>
          <a:p>
            <a:endParaRPr lang="sv-SE"/>
          </a:p>
        </p:txBody>
      </p:sp>
      <p:sp>
        <p:nvSpPr>
          <p:cNvPr id="7" name="Platshållare för bild 2">
            <a:extLst>
              <a:ext uri="{FF2B5EF4-FFF2-40B4-BE49-F238E27FC236}">
                <a16:creationId xmlns:a16="http://schemas.microsoft.com/office/drawing/2014/main" id="{258194F0-A039-1E4F-A71D-5D4224953C3C}"/>
              </a:ext>
            </a:extLst>
          </p:cNvPr>
          <p:cNvSpPr>
            <a:spLocks noGrp="1"/>
          </p:cNvSpPr>
          <p:nvPr>
            <p:ph type="pic" sz="quarter" idx="15"/>
          </p:nvPr>
        </p:nvSpPr>
        <p:spPr>
          <a:xfrm>
            <a:off x="1530342" y="3717356"/>
            <a:ext cx="4459610" cy="2505379"/>
          </a:xfrm>
        </p:spPr>
        <p:txBody>
          <a:bodyPr/>
          <a:lstStyle/>
          <a:p>
            <a:endParaRPr lang="sv-SE"/>
          </a:p>
        </p:txBody>
      </p:sp>
      <p:sp>
        <p:nvSpPr>
          <p:cNvPr id="8" name="Platshållare för bild 3">
            <a:extLst>
              <a:ext uri="{FF2B5EF4-FFF2-40B4-BE49-F238E27FC236}">
                <a16:creationId xmlns:a16="http://schemas.microsoft.com/office/drawing/2014/main" id="{B47C8FF2-7204-EF47-BAF1-E21FFDBC2E29}"/>
              </a:ext>
            </a:extLst>
          </p:cNvPr>
          <p:cNvSpPr>
            <a:spLocks noGrp="1"/>
          </p:cNvSpPr>
          <p:nvPr>
            <p:ph type="pic" sz="quarter" idx="16"/>
          </p:nvPr>
        </p:nvSpPr>
        <p:spPr>
          <a:xfrm>
            <a:off x="6211438" y="1097921"/>
            <a:ext cx="4459610" cy="2505379"/>
          </a:xfrm>
        </p:spPr>
        <p:txBody>
          <a:bodyPr/>
          <a:lstStyle/>
          <a:p>
            <a:endParaRPr lang="sv-SE"/>
          </a:p>
        </p:txBody>
      </p:sp>
      <p:sp>
        <p:nvSpPr>
          <p:cNvPr id="12" name="Platshållare för bild 4">
            <a:extLst>
              <a:ext uri="{FF2B5EF4-FFF2-40B4-BE49-F238E27FC236}">
                <a16:creationId xmlns:a16="http://schemas.microsoft.com/office/drawing/2014/main" id="{FF5A33A4-BE5A-A74B-BBED-E56A3D04B841}"/>
              </a:ext>
            </a:extLst>
          </p:cNvPr>
          <p:cNvSpPr>
            <a:spLocks noGrp="1"/>
          </p:cNvSpPr>
          <p:nvPr>
            <p:ph type="pic" sz="quarter" idx="17"/>
          </p:nvPr>
        </p:nvSpPr>
        <p:spPr>
          <a:xfrm>
            <a:off x="6211438" y="3717356"/>
            <a:ext cx="4459610" cy="2505379"/>
          </a:xfrm>
        </p:spPr>
        <p:txBody>
          <a:bodyPr/>
          <a:lstStyle/>
          <a:p>
            <a:endParaRPr lang="sv-SE"/>
          </a:p>
        </p:txBody>
      </p:sp>
      <p:sp>
        <p:nvSpPr>
          <p:cNvPr id="9" name="Platshållare för text 1">
            <a:extLst>
              <a:ext uri="{FF2B5EF4-FFF2-40B4-BE49-F238E27FC236}">
                <a16:creationId xmlns:a16="http://schemas.microsoft.com/office/drawing/2014/main" id="{25EA6B84-71BB-1746-9A5F-E437185D9AC5}"/>
              </a:ext>
            </a:extLst>
          </p:cNvPr>
          <p:cNvSpPr>
            <a:spLocks noGrp="1"/>
          </p:cNvSpPr>
          <p:nvPr>
            <p:ph type="body" sz="quarter" idx="18" hasCustomPrompt="1"/>
          </p:nvPr>
        </p:nvSpPr>
        <p:spPr>
          <a:xfrm>
            <a:off x="1530342" y="6270172"/>
            <a:ext cx="9140706" cy="181818"/>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1615480121"/>
      </p:ext>
    </p:extLst>
  </p:cSld>
  <p:clrMapOvr>
    <a:masterClrMapping/>
  </p:clrMapOvr>
  <p:extLst>
    <p:ext uri="{DCECCB84-F9BA-43D5-87BE-67443E8EF086}">
      <p15:sldGuideLst xmlns:p15="http://schemas.microsoft.com/office/powerpoint/2012/main">
        <p15:guide id="1" orient="horz" pos="2296"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oto + Inforut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96992854-E173-8047-836B-33DECB76330F}"/>
              </a:ext>
            </a:extLst>
          </p:cNvPr>
          <p:cNvSpPr>
            <a:spLocks noGrp="1"/>
          </p:cNvSpPr>
          <p:nvPr>
            <p:ph type="title"/>
          </p:nvPr>
        </p:nvSpPr>
        <p:spPr>
          <a:xfrm>
            <a:off x="731838" y="2126703"/>
            <a:ext cx="4240800" cy="1148621"/>
          </a:xfrm>
          <a:prstGeom prst="round2SameRect">
            <a:avLst>
              <a:gd name="adj1" fmla="val 10875"/>
              <a:gd name="adj2" fmla="val 0"/>
            </a:avLst>
          </a:prstGeom>
          <a:solidFill>
            <a:srgbClr val="FFFFFF"/>
          </a:solidFill>
        </p:spPr>
        <p:txBody>
          <a:bodyPr lIns="144000" tIns="180000" rIns="144000" bIns="72000">
            <a:spAutoFit/>
          </a:bodyPr>
          <a:lstStyle>
            <a:lvl1pPr marL="0" algn="l" defTabSz="914400" rtl="0" eaLnBrk="1" latinLnBrk="0" hangingPunct="1">
              <a:lnSpc>
                <a:spcPct val="100000"/>
              </a:lnSpc>
              <a:spcBef>
                <a:spcPct val="0"/>
              </a:spcBef>
              <a:buNone/>
              <a:defRPr lang="sv-SE" sz="2800" b="1" kern="1200" dirty="0">
                <a:solidFill>
                  <a:schemeClr val="tx2"/>
                </a:solidFill>
                <a:latin typeface="+mj-lt"/>
                <a:ea typeface="+mj-ea"/>
                <a:cs typeface="+mj-cs"/>
              </a:defRPr>
            </a:lvl1pPr>
          </a:lstStyle>
          <a:p>
            <a:r>
              <a:rPr lang="sv-SE"/>
              <a:t>Klicka här för att ändra mall för rubrikformat</a:t>
            </a:r>
          </a:p>
        </p:txBody>
      </p:sp>
      <p:sp>
        <p:nvSpPr>
          <p:cNvPr id="24" name="Platshållare för text 2">
            <a:extLst>
              <a:ext uri="{FF2B5EF4-FFF2-40B4-BE49-F238E27FC236}">
                <a16:creationId xmlns:a16="http://schemas.microsoft.com/office/drawing/2014/main" id="{27BCBF1B-D6C7-6A49-8A7A-6D7DB4EF4EA4}"/>
              </a:ext>
            </a:extLst>
          </p:cNvPr>
          <p:cNvSpPr>
            <a:spLocks noGrp="1"/>
          </p:cNvSpPr>
          <p:nvPr>
            <p:ph type="body" sz="quarter" idx="11"/>
          </p:nvPr>
        </p:nvSpPr>
        <p:spPr>
          <a:xfrm>
            <a:off x="731838" y="3239884"/>
            <a:ext cx="4240800" cy="1788177"/>
          </a:xfrm>
          <a:prstGeom prst="round2SameRect">
            <a:avLst>
              <a:gd name="adj1" fmla="val 0"/>
              <a:gd name="adj2" fmla="val 7005"/>
            </a:avLst>
          </a:prstGeom>
          <a:solidFill>
            <a:srgbClr val="FFFFFF"/>
          </a:solidFill>
        </p:spPr>
        <p:txBody>
          <a:bodyPr wrap="square" lIns="144000" tIns="36000" rIns="144000" bIns="180000">
            <a:spAutoFit/>
          </a:bodyPr>
          <a:lstStyle>
            <a:lvl1pPr marL="0" indent="0">
              <a:lnSpc>
                <a:spcPct val="100000"/>
              </a:lnSpc>
              <a:buNone/>
              <a:defRPr lang="sv-SE" sz="2000" dirty="0" smtClean="0"/>
            </a:lvl1pPr>
          </a:lstStyle>
          <a:p>
            <a:pPr lvl="0"/>
            <a:r>
              <a:rPr lang="sv-SE"/>
              <a:t>Klicka här för att ändra format på bakgrundstexten</a:t>
            </a:r>
          </a:p>
          <a:p>
            <a:pPr lvl="0"/>
            <a:r>
              <a:rPr lang="sv-SE"/>
              <a:t>Plats för text</a:t>
            </a:r>
          </a:p>
          <a:p>
            <a:pPr lvl="0"/>
            <a:r>
              <a:rPr lang="sv-SE"/>
              <a:t>Plats för text</a:t>
            </a:r>
          </a:p>
        </p:txBody>
      </p:sp>
      <p:sp>
        <p:nvSpPr>
          <p:cNvPr id="10" name="Platshållare för text 1">
            <a:extLst>
              <a:ext uri="{FF2B5EF4-FFF2-40B4-BE49-F238E27FC236}">
                <a16:creationId xmlns:a16="http://schemas.microsoft.com/office/drawing/2014/main" id="{783D78BD-6273-DD4D-A4D0-A7B1DCD7EB0C}"/>
              </a:ext>
            </a:extLst>
          </p:cNvPr>
          <p:cNvSpPr>
            <a:spLocks noGrp="1"/>
          </p:cNvSpPr>
          <p:nvPr>
            <p:ph type="body" sz="quarter" idx="18" hasCustomPrompt="1"/>
          </p:nvPr>
        </p:nvSpPr>
        <p:spPr>
          <a:xfrm>
            <a:off x="245876" y="6436132"/>
            <a:ext cx="11572900" cy="177411"/>
          </a:xfrm>
        </p:spPr>
        <p:txBody>
          <a:bodyPr/>
          <a:lstStyle>
            <a:lvl1pPr marL="0" indent="0">
              <a:lnSpc>
                <a:spcPct val="100000"/>
              </a:lnSpc>
              <a:buNone/>
              <a:defRPr lang="sv-SE" sz="1200" dirty="0" smtClean="0">
                <a:solidFill>
                  <a:srgbClr val="FFFFFF"/>
                </a:solidFill>
              </a:defRPr>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pic>
        <p:nvPicPr>
          <p:cNvPr id="11" name="Bild 10">
            <a:extLst>
              <a:ext uri="{FF2B5EF4-FFF2-40B4-BE49-F238E27FC236}">
                <a16:creationId xmlns:a16="http://schemas.microsoft.com/office/drawing/2014/main" id="{58E204E1-A299-9946-B4A8-B09EFFB40DA4}"/>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4851" y="244457"/>
            <a:ext cx="821117" cy="216000"/>
          </a:xfrm>
          <a:prstGeom prst="rect">
            <a:avLst/>
          </a:prstGeom>
        </p:spPr>
      </p:pic>
    </p:spTree>
    <p:extLst>
      <p:ext uri="{BB962C8B-B14F-4D97-AF65-F5344CB8AC3E}">
        <p14:creationId xmlns:p14="http://schemas.microsoft.com/office/powerpoint/2010/main" val="21998729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or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BC0F49-B5A5-964F-AB95-FF748F86CB1F}"/>
              </a:ext>
            </a:extLst>
          </p:cNvPr>
          <p:cNvSpPr>
            <a:spLocks noGrp="1"/>
          </p:cNvSpPr>
          <p:nvPr>
            <p:ph type="title"/>
          </p:nvPr>
        </p:nvSpPr>
        <p:spPr>
          <a:xfrm>
            <a:off x="732188" y="1994400"/>
            <a:ext cx="8359200" cy="1738800"/>
          </a:xfrm>
        </p:spPr>
        <p:txBody>
          <a:bodyPr/>
          <a:lstStyle>
            <a:lvl1pPr>
              <a:lnSpc>
                <a:spcPct val="100000"/>
              </a:lnSpc>
              <a:defRPr sz="6000"/>
            </a:lvl1pPr>
          </a:lstStyle>
          <a:p>
            <a:r>
              <a:rPr lang="sv-SE"/>
              <a:t>Klicka här för att ändra mall för rubrikformat</a:t>
            </a:r>
          </a:p>
        </p:txBody>
      </p:sp>
      <p:sp>
        <p:nvSpPr>
          <p:cNvPr id="4" name="Platshållare för text 1">
            <a:extLst>
              <a:ext uri="{FF2B5EF4-FFF2-40B4-BE49-F238E27FC236}">
                <a16:creationId xmlns:a16="http://schemas.microsoft.com/office/drawing/2014/main" id="{1524DC0D-06BC-294F-A00C-560C0F23AD1A}"/>
              </a:ext>
            </a:extLst>
          </p:cNvPr>
          <p:cNvSpPr>
            <a:spLocks noGrp="1"/>
          </p:cNvSpPr>
          <p:nvPr>
            <p:ph type="body" sz="quarter" idx="10"/>
          </p:nvPr>
        </p:nvSpPr>
        <p:spPr>
          <a:xfrm>
            <a:off x="731838" y="3970196"/>
            <a:ext cx="8359775" cy="814455"/>
          </a:xfrm>
        </p:spPr>
        <p:txBody>
          <a:bodyPr/>
          <a:lstStyle>
            <a:lvl1pPr marL="0" indent="0">
              <a:buNone/>
              <a:defRPr/>
            </a:lvl1pPr>
            <a:lvl2pPr marL="249238" indent="0">
              <a:buNone/>
              <a:defRPr/>
            </a:lvl2pPr>
          </a:lstStyle>
          <a:p>
            <a:pPr lvl="0"/>
            <a:r>
              <a:rPr lang="sv-SE"/>
              <a:t>Klicka här för att ändra format på bakgrundstexten</a:t>
            </a:r>
          </a:p>
          <a:p>
            <a:pPr lvl="0"/>
            <a:r>
              <a:rPr lang="sv-SE"/>
              <a:t>Plats för text på två rader</a:t>
            </a:r>
          </a:p>
        </p:txBody>
      </p:sp>
    </p:spTree>
    <p:extLst>
      <p:ext uri="{BB962C8B-B14F-4D97-AF65-F5344CB8AC3E}">
        <p14:creationId xmlns:p14="http://schemas.microsoft.com/office/powerpoint/2010/main" val="18265704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42122" y="668927"/>
            <a:ext cx="9534651" cy="433233"/>
          </a:xfrm>
        </p:spPr>
        <p:txBody>
          <a:bodyPr anchor="t" anchorCtr="0"/>
          <a:lstStyle/>
          <a:p>
            <a:r>
              <a:rPr lang="sv-SE"/>
              <a:t>Klicka här för att ändra mall för rubrikformat</a:t>
            </a:r>
          </a:p>
        </p:txBody>
      </p:sp>
      <p:sp>
        <p:nvSpPr>
          <p:cNvPr id="8" name="Platshållare för innehåll 1">
            <a:extLst>
              <a:ext uri="{FF2B5EF4-FFF2-40B4-BE49-F238E27FC236}">
                <a16:creationId xmlns:a16="http://schemas.microsoft.com/office/drawing/2014/main" id="{9F94126D-19F4-054E-A5E6-64EAE5EC3B0F}"/>
              </a:ext>
            </a:extLst>
          </p:cNvPr>
          <p:cNvSpPr>
            <a:spLocks noGrp="1"/>
          </p:cNvSpPr>
          <p:nvPr>
            <p:ph sz="quarter" idx="11"/>
          </p:nvPr>
        </p:nvSpPr>
        <p:spPr>
          <a:xfrm>
            <a:off x="1915226" y="1235497"/>
            <a:ext cx="8361547" cy="470524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innehåll 2">
            <a:extLst>
              <a:ext uri="{FF2B5EF4-FFF2-40B4-BE49-F238E27FC236}">
                <a16:creationId xmlns:a16="http://schemas.microsoft.com/office/drawing/2014/main" id="{F82C9993-9DD0-E541-900A-80D9A9D74C97}"/>
              </a:ext>
            </a:extLst>
          </p:cNvPr>
          <p:cNvSpPr>
            <a:spLocks noGrp="1"/>
          </p:cNvSpPr>
          <p:nvPr>
            <p:ph sz="quarter" idx="13" hasCustomPrompt="1"/>
          </p:nvPr>
        </p:nvSpPr>
        <p:spPr>
          <a:xfrm>
            <a:off x="10539305" y="1606656"/>
            <a:ext cx="1065484" cy="1065484"/>
          </a:xfrm>
          <a:prstGeom prst="ellipse">
            <a:avLst/>
          </a:prstGeom>
          <a:solidFill>
            <a:srgbClr val="154734"/>
          </a:solidFill>
          <a:ln w="19050">
            <a:solidFill>
              <a:srgbClr val="FFFFFF"/>
            </a:solidFill>
          </a:ln>
        </p:spPr>
        <p:txBody>
          <a:bodyPr lIns="108000" tIns="108000" rIns="108000" bIns="108000" anchor="ctr" anchorCtr="0"/>
          <a:lstStyle>
            <a:lvl1pPr marL="0" indent="0" algn="ctr">
              <a:lnSpc>
                <a:spcPct val="100000"/>
              </a:lnSpc>
              <a:buNone/>
              <a:defRPr sz="1800" b="1">
                <a:solidFill>
                  <a:srgbClr val="FBD7C9"/>
                </a:solidFill>
              </a:defRPr>
            </a:lvl1pPr>
          </a:lstStyle>
          <a:p>
            <a:pPr lvl="0"/>
            <a:r>
              <a:rPr lang="sv-SE"/>
              <a:t>Ikon/</a:t>
            </a:r>
          </a:p>
          <a:p>
            <a:pPr lvl="0"/>
            <a:r>
              <a:rPr lang="sv-SE"/>
              <a:t>text</a:t>
            </a:r>
          </a:p>
        </p:txBody>
      </p:sp>
      <p:sp>
        <p:nvSpPr>
          <p:cNvPr id="6" name="Platshållare för text 1">
            <a:extLst>
              <a:ext uri="{FF2B5EF4-FFF2-40B4-BE49-F238E27FC236}">
                <a16:creationId xmlns:a16="http://schemas.microsoft.com/office/drawing/2014/main" id="{07A8645F-8F01-F945-910E-D930753FA8C5}"/>
              </a:ext>
            </a:extLst>
          </p:cNvPr>
          <p:cNvSpPr>
            <a:spLocks noGrp="1"/>
          </p:cNvSpPr>
          <p:nvPr>
            <p:ph type="body" sz="quarter" idx="10"/>
          </p:nvPr>
        </p:nvSpPr>
        <p:spPr>
          <a:xfrm>
            <a:off x="742122" y="6074079"/>
            <a:ext cx="9534651" cy="282301"/>
          </a:xfrm>
        </p:spPr>
        <p:txBody>
          <a:bodyPr/>
          <a:lstStyle>
            <a:lvl1pPr marL="0" indent="0">
              <a:lnSpc>
                <a:spcPct val="100000"/>
              </a:lnSpc>
              <a:buNone/>
              <a:defRPr lang="sv-SE" sz="20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Klicka här för att ändra format på bakgrundstexten</a:t>
            </a:r>
          </a:p>
        </p:txBody>
      </p:sp>
      <p:sp>
        <p:nvSpPr>
          <p:cNvPr id="7" name="Platshållare för text 1">
            <a:extLst>
              <a:ext uri="{FF2B5EF4-FFF2-40B4-BE49-F238E27FC236}">
                <a16:creationId xmlns:a16="http://schemas.microsoft.com/office/drawing/2014/main" id="{92CDC092-84BB-3642-AFB5-7505BEF3E11D}"/>
              </a:ext>
            </a:extLst>
          </p:cNvPr>
          <p:cNvSpPr>
            <a:spLocks noGrp="1"/>
          </p:cNvSpPr>
          <p:nvPr>
            <p:ph type="body" sz="quarter" idx="10" hasCustomPrompt="1"/>
          </p:nvPr>
        </p:nvSpPr>
        <p:spPr>
          <a:xfrm>
            <a:off x="742123" y="6431903"/>
            <a:ext cx="9534650" cy="188354"/>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2523888841"/>
      </p:ext>
    </p:extLst>
  </p:cSld>
  <p:clrMapOvr>
    <a:masterClrMapping/>
  </p:clrMapOvr>
  <p:extLst>
    <p:ext uri="{DCECCB84-F9BA-43D5-87BE-67443E8EF086}">
      <p15:sldGuideLst xmlns:p15="http://schemas.microsoft.com/office/powerpoint/2012/main">
        <p15:guide id="1" orient="horz" pos="867" userDrawn="1">
          <p15:clr>
            <a:srgbClr val="FBAE40"/>
          </p15:clr>
        </p15:guide>
        <p15:guide id="2" pos="347"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ild på helsida">
    <p:spTree>
      <p:nvGrpSpPr>
        <p:cNvPr id="1" name=""/>
        <p:cNvGrpSpPr/>
        <p:nvPr/>
      </p:nvGrpSpPr>
      <p:grpSpPr>
        <a:xfrm>
          <a:off x="0" y="0"/>
          <a:ext cx="0" cy="0"/>
          <a:chOff x="0" y="0"/>
          <a:chExt cx="0" cy="0"/>
        </a:xfrm>
      </p:grpSpPr>
      <p:sp>
        <p:nvSpPr>
          <p:cNvPr id="6" name="Platshållare för bild 3">
            <a:extLst>
              <a:ext uri="{FF2B5EF4-FFF2-40B4-BE49-F238E27FC236}">
                <a16:creationId xmlns:a16="http://schemas.microsoft.com/office/drawing/2014/main" id="{146DDD10-C389-1CF6-7289-25B91D806FA6}"/>
              </a:ext>
            </a:extLst>
          </p:cNvPr>
          <p:cNvSpPr>
            <a:spLocks noGrp="1"/>
          </p:cNvSpPr>
          <p:nvPr>
            <p:ph type="pic" sz="quarter" idx="11" hasCustomPrompt="1"/>
          </p:nvPr>
        </p:nvSpPr>
        <p:spPr>
          <a:xfrm>
            <a:off x="0" y="0"/>
            <a:ext cx="12192000" cy="6858000"/>
          </a:xfrm>
        </p:spPr>
        <p:txBody>
          <a:bodyPr/>
          <a:lstStyle/>
          <a:p>
            <a:r>
              <a:rPr lang="sv-SE"/>
              <a:t>Klicka på symbolen för att lägga till en bild </a:t>
            </a:r>
          </a:p>
        </p:txBody>
      </p:sp>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522000" y="489600"/>
            <a:ext cx="9085216" cy="433233"/>
          </a:xfrm>
        </p:spPr>
        <p:txBody>
          <a:bodyPr anchor="t" anchorCtr="0"/>
          <a:lstStyle/>
          <a:p>
            <a:r>
              <a:rPr lang="sv-SE"/>
              <a:t>Klicka här för att ändra mall för rubrikformat</a:t>
            </a:r>
          </a:p>
        </p:txBody>
      </p:sp>
      <p:sp>
        <p:nvSpPr>
          <p:cNvPr id="5" name="Platshållare för text 1">
            <a:extLst>
              <a:ext uri="{FF2B5EF4-FFF2-40B4-BE49-F238E27FC236}">
                <a16:creationId xmlns:a16="http://schemas.microsoft.com/office/drawing/2014/main" id="{6DA3E16A-A45C-5C46-BE59-3910FF022BD9}"/>
              </a:ext>
            </a:extLst>
          </p:cNvPr>
          <p:cNvSpPr>
            <a:spLocks noGrp="1"/>
          </p:cNvSpPr>
          <p:nvPr>
            <p:ph type="body" sz="quarter" idx="10" hasCustomPrompt="1"/>
          </p:nvPr>
        </p:nvSpPr>
        <p:spPr>
          <a:xfrm>
            <a:off x="515938" y="6431903"/>
            <a:ext cx="10017572" cy="188354"/>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2518692736"/>
      </p:ext>
    </p:extLst>
  </p:cSld>
  <p:clrMapOvr>
    <a:masterClrMapping/>
  </p:clrMapOvr>
  <p:extLst>
    <p:ext uri="{DCECCB84-F9BA-43D5-87BE-67443E8EF086}">
      <p15:sldGuideLst xmlns:p15="http://schemas.microsoft.com/office/powerpoint/2012/main">
        <p15:guide id="1" orient="horz" pos="323" userDrawn="1">
          <p15:clr>
            <a:srgbClr val="FBAE40"/>
          </p15:clr>
        </p15:guide>
        <p15:guide id="2" pos="325"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6000" y="1060200"/>
            <a:ext cx="10631667" cy="902318"/>
          </a:xfrm>
        </p:spPr>
        <p:txBody>
          <a:bodyPr/>
          <a:lstStyle>
            <a:lvl1pPr>
              <a:defRPr sz="3000"/>
            </a:lvl1pPr>
          </a:lstStyle>
          <a:p>
            <a:r>
              <a:rPr lang="sv-SE"/>
              <a:t>Klicka här för att ändra mall för rubrikformat</a:t>
            </a:r>
          </a:p>
        </p:txBody>
      </p:sp>
      <p:sp>
        <p:nvSpPr>
          <p:cNvPr id="5" name="Platshållare för text 1">
            <a:extLst>
              <a:ext uri="{FF2B5EF4-FFF2-40B4-BE49-F238E27FC236}">
                <a16:creationId xmlns:a16="http://schemas.microsoft.com/office/drawing/2014/main" id="{A911A9A5-5765-484C-9D41-D2A13D188F73}"/>
              </a:ext>
            </a:extLst>
          </p:cNvPr>
          <p:cNvSpPr>
            <a:spLocks noGrp="1"/>
          </p:cNvSpPr>
          <p:nvPr>
            <p:ph type="body" sz="quarter" idx="15"/>
          </p:nvPr>
        </p:nvSpPr>
        <p:spPr>
          <a:xfrm>
            <a:off x="755997" y="2338200"/>
            <a:ext cx="5212723" cy="3212208"/>
          </a:xfrm>
        </p:spPr>
        <p:txBody>
          <a:bodyPr/>
          <a:lstStyle>
            <a:lvl1pPr marL="0" indent="0">
              <a:buNone/>
              <a:defRPr/>
            </a:lvl1pPr>
            <a:lvl2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2pPr>
            <a:lvl3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3pPr>
            <a:lvl4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4pPr>
            <a:lvl5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a:solidFill>
                  <a:srgbClr val="53565A"/>
                </a:solidFill>
                <a:latin typeface="+mn-lt"/>
                <a:ea typeface="+mn-ea"/>
                <a:cs typeface="+mn-cs"/>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innehåll 3">
            <a:extLst>
              <a:ext uri="{FF2B5EF4-FFF2-40B4-BE49-F238E27FC236}">
                <a16:creationId xmlns:a16="http://schemas.microsoft.com/office/drawing/2014/main" id="{E5AC3271-DFCA-A742-AAF4-FBD6C92CA175}"/>
              </a:ext>
            </a:extLst>
          </p:cNvPr>
          <p:cNvSpPr>
            <a:spLocks noGrp="1"/>
          </p:cNvSpPr>
          <p:nvPr>
            <p:ph sz="quarter" idx="17"/>
          </p:nvPr>
        </p:nvSpPr>
        <p:spPr>
          <a:xfrm>
            <a:off x="6175375" y="2338388"/>
            <a:ext cx="5211763" cy="2932112"/>
          </a:xfrm>
        </p:spPr>
        <p:txBody>
          <a:bodyPr/>
          <a:lstStyle>
            <a:lvl1pPr marL="0" indent="0">
              <a:buNone/>
              <a:defRPr/>
            </a:lvl1pPr>
            <a:lvl2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2pPr>
            <a:lvl3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3pPr>
            <a:lvl4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4pPr>
            <a:lvl5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text 1">
            <a:extLst>
              <a:ext uri="{FF2B5EF4-FFF2-40B4-BE49-F238E27FC236}">
                <a16:creationId xmlns:a16="http://schemas.microsoft.com/office/drawing/2014/main" id="{D4FED695-DCDD-384B-AD68-0504EF23DCBB}"/>
              </a:ext>
            </a:extLst>
          </p:cNvPr>
          <p:cNvSpPr>
            <a:spLocks noGrp="1"/>
          </p:cNvSpPr>
          <p:nvPr>
            <p:ph type="body" sz="quarter" idx="10" hasCustomPrompt="1"/>
          </p:nvPr>
        </p:nvSpPr>
        <p:spPr>
          <a:xfrm>
            <a:off x="6175375" y="5372997"/>
            <a:ext cx="5212723" cy="177411"/>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34195012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5CBA3ED0-B4E1-1643-8580-0ADD494093A2}"/>
              </a:ext>
            </a:extLst>
          </p:cNvPr>
          <p:cNvSpPr>
            <a:spLocks noGrp="1"/>
          </p:cNvSpPr>
          <p:nvPr>
            <p:ph type="title"/>
          </p:nvPr>
        </p:nvSpPr>
        <p:spPr>
          <a:xfrm>
            <a:off x="756000" y="1040400"/>
            <a:ext cx="10631662" cy="391546"/>
          </a:xfrm>
        </p:spPr>
        <p:txBody>
          <a:bodyPr anchor="t" anchorCtr="0"/>
          <a:lstStyle/>
          <a:p>
            <a:r>
              <a:rPr lang="sv-SE"/>
              <a:t>Klicka här för att ändra mall för rubrikformat</a:t>
            </a:r>
          </a:p>
        </p:txBody>
      </p:sp>
      <p:sp>
        <p:nvSpPr>
          <p:cNvPr id="4" name="Platshållare för text 3">
            <a:extLst>
              <a:ext uri="{FF2B5EF4-FFF2-40B4-BE49-F238E27FC236}">
                <a16:creationId xmlns:a16="http://schemas.microsoft.com/office/drawing/2014/main" id="{236E824B-6B2A-7049-86FC-63896BD117F4}"/>
              </a:ext>
            </a:extLst>
          </p:cNvPr>
          <p:cNvSpPr>
            <a:spLocks noGrp="1"/>
          </p:cNvSpPr>
          <p:nvPr>
            <p:ph type="body" sz="quarter" idx="24" hasCustomPrompt="1"/>
          </p:nvPr>
        </p:nvSpPr>
        <p:spPr>
          <a:xfrm>
            <a:off x="2184981" y="1795280"/>
            <a:ext cx="2448000" cy="576000"/>
          </a:xfrm>
          <a:prstGeom prst="roundRect">
            <a:avLst>
              <a:gd name="adj" fmla="val 9056"/>
            </a:avLst>
          </a:prstGeom>
          <a:solidFill>
            <a:srgbClr val="FBD7C9"/>
          </a:solidFill>
        </p:spPr>
        <p:txBody>
          <a:bodyPr anchor="ctr" anchorCtr="0"/>
          <a:lstStyle>
            <a:lvl1pPr marL="0" indent="0" algn="ctr">
              <a:buNone/>
              <a:defRPr b="1">
                <a:solidFill>
                  <a:schemeClr val="accent1"/>
                </a:solidFill>
                <a:latin typeface="+mj-lt"/>
              </a:defRPr>
            </a:lvl1pPr>
          </a:lstStyle>
          <a:p>
            <a:pPr lvl="0"/>
            <a:r>
              <a:rPr lang="sv-SE" err="1"/>
              <a:t>Underrubik</a:t>
            </a:r>
            <a:endParaRPr lang="sv-SE"/>
          </a:p>
        </p:txBody>
      </p:sp>
      <p:sp>
        <p:nvSpPr>
          <p:cNvPr id="8" name="Platshållare för bild 1">
            <a:extLst>
              <a:ext uri="{FF2B5EF4-FFF2-40B4-BE49-F238E27FC236}">
                <a16:creationId xmlns:a16="http://schemas.microsoft.com/office/drawing/2014/main" id="{AAA57665-079F-D145-9AFF-8A6C84372D8A}"/>
              </a:ext>
            </a:extLst>
          </p:cNvPr>
          <p:cNvSpPr>
            <a:spLocks noGrp="1"/>
          </p:cNvSpPr>
          <p:nvPr>
            <p:ph type="pic" sz="quarter" idx="26" hasCustomPrompt="1"/>
          </p:nvPr>
        </p:nvSpPr>
        <p:spPr>
          <a:xfrm>
            <a:off x="756000" y="2661773"/>
            <a:ext cx="5281792" cy="2978514"/>
          </a:xfrm>
        </p:spPr>
        <p:txBody>
          <a:bodyPr/>
          <a:lstStyle>
            <a:lvl1pPr marL="0" indent="0" algn="ctr">
              <a:buNone/>
              <a:defRPr sz="1600"/>
            </a:lvl1pPr>
          </a:lstStyle>
          <a:p>
            <a:r>
              <a:rPr lang="sv-SE"/>
              <a:t>2 bilder</a:t>
            </a:r>
          </a:p>
        </p:txBody>
      </p:sp>
      <p:sp>
        <p:nvSpPr>
          <p:cNvPr id="9" name="Platshållare för text 1">
            <a:extLst>
              <a:ext uri="{FF2B5EF4-FFF2-40B4-BE49-F238E27FC236}">
                <a16:creationId xmlns:a16="http://schemas.microsoft.com/office/drawing/2014/main" id="{DA1B1ADB-90BE-6F45-B0CE-3B2204AA12D3}"/>
              </a:ext>
            </a:extLst>
          </p:cNvPr>
          <p:cNvSpPr>
            <a:spLocks noGrp="1"/>
          </p:cNvSpPr>
          <p:nvPr>
            <p:ph type="body" sz="quarter" idx="18" hasCustomPrompt="1"/>
          </p:nvPr>
        </p:nvSpPr>
        <p:spPr>
          <a:xfrm>
            <a:off x="752983" y="5719750"/>
            <a:ext cx="5281792" cy="195699"/>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
        <p:nvSpPr>
          <p:cNvPr id="14" name="Platshållare för text 4">
            <a:extLst>
              <a:ext uri="{FF2B5EF4-FFF2-40B4-BE49-F238E27FC236}">
                <a16:creationId xmlns:a16="http://schemas.microsoft.com/office/drawing/2014/main" id="{FDD1AED7-0475-684F-8AAB-530904569FEA}"/>
              </a:ext>
            </a:extLst>
          </p:cNvPr>
          <p:cNvSpPr>
            <a:spLocks noGrp="1"/>
          </p:cNvSpPr>
          <p:nvPr>
            <p:ph type="body" sz="quarter" idx="25" hasCustomPrompt="1"/>
          </p:nvPr>
        </p:nvSpPr>
        <p:spPr>
          <a:xfrm>
            <a:off x="7546936" y="1795280"/>
            <a:ext cx="2448000" cy="576000"/>
          </a:xfrm>
          <a:prstGeom prst="roundRect">
            <a:avLst>
              <a:gd name="adj" fmla="val 9056"/>
            </a:avLst>
          </a:prstGeom>
          <a:solidFill>
            <a:srgbClr val="FBD7C9"/>
          </a:solidFill>
        </p:spPr>
        <p:txBody>
          <a:bodyPr anchor="ctr" anchorCtr="0"/>
          <a:lstStyle>
            <a:lvl1pPr marL="0" indent="0" algn="ctr">
              <a:buNone/>
              <a:defRPr b="1">
                <a:solidFill>
                  <a:schemeClr val="accent1"/>
                </a:solidFill>
                <a:latin typeface="+mj-lt"/>
              </a:defRPr>
            </a:lvl1pPr>
          </a:lstStyle>
          <a:p>
            <a:pPr lvl="0"/>
            <a:r>
              <a:rPr lang="sv-SE" err="1"/>
              <a:t>Underrubik</a:t>
            </a:r>
            <a:endParaRPr lang="sv-SE"/>
          </a:p>
        </p:txBody>
      </p:sp>
      <p:sp>
        <p:nvSpPr>
          <p:cNvPr id="10" name="Platshållare för bild 2">
            <a:extLst>
              <a:ext uri="{FF2B5EF4-FFF2-40B4-BE49-F238E27FC236}">
                <a16:creationId xmlns:a16="http://schemas.microsoft.com/office/drawing/2014/main" id="{1BB7FB6D-F6D6-3748-9C39-1A71BD51C4AF}"/>
              </a:ext>
            </a:extLst>
          </p:cNvPr>
          <p:cNvSpPr>
            <a:spLocks noGrp="1"/>
          </p:cNvSpPr>
          <p:nvPr>
            <p:ph type="pic" sz="quarter" idx="27" hasCustomPrompt="1"/>
          </p:nvPr>
        </p:nvSpPr>
        <p:spPr>
          <a:xfrm>
            <a:off x="6157734" y="2661773"/>
            <a:ext cx="5281792" cy="2978514"/>
          </a:xfrm>
        </p:spPr>
        <p:txBody>
          <a:bodyPr/>
          <a:lstStyle>
            <a:lvl1pPr marL="0" indent="0" algn="ctr">
              <a:buNone/>
              <a:defRPr sz="1600"/>
            </a:lvl1pPr>
          </a:lstStyle>
          <a:p>
            <a:r>
              <a:rPr lang="sv-SE"/>
              <a:t>2 bilder</a:t>
            </a:r>
          </a:p>
        </p:txBody>
      </p:sp>
      <p:sp>
        <p:nvSpPr>
          <p:cNvPr id="11" name="Platshållare för text 1">
            <a:extLst>
              <a:ext uri="{FF2B5EF4-FFF2-40B4-BE49-F238E27FC236}">
                <a16:creationId xmlns:a16="http://schemas.microsoft.com/office/drawing/2014/main" id="{A5396FB3-CC23-114C-9F5C-70ABD41DE9A3}"/>
              </a:ext>
            </a:extLst>
          </p:cNvPr>
          <p:cNvSpPr>
            <a:spLocks noGrp="1"/>
          </p:cNvSpPr>
          <p:nvPr>
            <p:ph type="body" sz="quarter" idx="28" hasCustomPrompt="1"/>
          </p:nvPr>
        </p:nvSpPr>
        <p:spPr>
          <a:xfrm>
            <a:off x="6184519" y="5719750"/>
            <a:ext cx="5281792" cy="195699"/>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38521185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1530342" y="489186"/>
            <a:ext cx="9168138" cy="433233"/>
          </a:xfrm>
        </p:spPr>
        <p:txBody>
          <a:bodyPr anchor="t" anchorCtr="0"/>
          <a:lstStyle/>
          <a:p>
            <a:r>
              <a:rPr lang="sv-SE"/>
              <a:t>Klicka här för att ändra mall för rubrikformat</a:t>
            </a:r>
          </a:p>
        </p:txBody>
      </p:sp>
      <p:sp>
        <p:nvSpPr>
          <p:cNvPr id="5" name="Platshållare för bild 1">
            <a:extLst>
              <a:ext uri="{FF2B5EF4-FFF2-40B4-BE49-F238E27FC236}">
                <a16:creationId xmlns:a16="http://schemas.microsoft.com/office/drawing/2014/main" id="{80BAF292-2C73-334D-9773-EB1B07C31A98}"/>
              </a:ext>
            </a:extLst>
          </p:cNvPr>
          <p:cNvSpPr>
            <a:spLocks noGrp="1"/>
          </p:cNvSpPr>
          <p:nvPr>
            <p:ph type="pic" sz="quarter" idx="11"/>
          </p:nvPr>
        </p:nvSpPr>
        <p:spPr>
          <a:xfrm>
            <a:off x="1530342" y="1097921"/>
            <a:ext cx="4459610" cy="2505379"/>
          </a:xfrm>
        </p:spPr>
        <p:txBody>
          <a:bodyPr/>
          <a:lstStyle/>
          <a:p>
            <a:endParaRPr lang="sv-SE"/>
          </a:p>
        </p:txBody>
      </p:sp>
      <p:sp>
        <p:nvSpPr>
          <p:cNvPr id="7" name="Platshållare för bild 2">
            <a:extLst>
              <a:ext uri="{FF2B5EF4-FFF2-40B4-BE49-F238E27FC236}">
                <a16:creationId xmlns:a16="http://schemas.microsoft.com/office/drawing/2014/main" id="{258194F0-A039-1E4F-A71D-5D4224953C3C}"/>
              </a:ext>
            </a:extLst>
          </p:cNvPr>
          <p:cNvSpPr>
            <a:spLocks noGrp="1"/>
          </p:cNvSpPr>
          <p:nvPr>
            <p:ph type="pic" sz="quarter" idx="15"/>
          </p:nvPr>
        </p:nvSpPr>
        <p:spPr>
          <a:xfrm>
            <a:off x="1530342" y="3717356"/>
            <a:ext cx="4459610" cy="2505379"/>
          </a:xfrm>
        </p:spPr>
        <p:txBody>
          <a:bodyPr/>
          <a:lstStyle/>
          <a:p>
            <a:endParaRPr lang="sv-SE"/>
          </a:p>
        </p:txBody>
      </p:sp>
      <p:sp>
        <p:nvSpPr>
          <p:cNvPr id="8" name="Platshållare för bild 3">
            <a:extLst>
              <a:ext uri="{FF2B5EF4-FFF2-40B4-BE49-F238E27FC236}">
                <a16:creationId xmlns:a16="http://schemas.microsoft.com/office/drawing/2014/main" id="{B47C8FF2-7204-EF47-BAF1-E21FFDBC2E29}"/>
              </a:ext>
            </a:extLst>
          </p:cNvPr>
          <p:cNvSpPr>
            <a:spLocks noGrp="1"/>
          </p:cNvSpPr>
          <p:nvPr>
            <p:ph type="pic" sz="quarter" idx="16"/>
          </p:nvPr>
        </p:nvSpPr>
        <p:spPr>
          <a:xfrm>
            <a:off x="6211438" y="1097921"/>
            <a:ext cx="4459610" cy="2505379"/>
          </a:xfrm>
        </p:spPr>
        <p:txBody>
          <a:bodyPr/>
          <a:lstStyle/>
          <a:p>
            <a:endParaRPr lang="sv-SE"/>
          </a:p>
        </p:txBody>
      </p:sp>
      <p:sp>
        <p:nvSpPr>
          <p:cNvPr id="12" name="Platshållare för bild 4">
            <a:extLst>
              <a:ext uri="{FF2B5EF4-FFF2-40B4-BE49-F238E27FC236}">
                <a16:creationId xmlns:a16="http://schemas.microsoft.com/office/drawing/2014/main" id="{FF5A33A4-BE5A-A74B-BBED-E56A3D04B841}"/>
              </a:ext>
            </a:extLst>
          </p:cNvPr>
          <p:cNvSpPr>
            <a:spLocks noGrp="1"/>
          </p:cNvSpPr>
          <p:nvPr>
            <p:ph type="pic" sz="quarter" idx="17"/>
          </p:nvPr>
        </p:nvSpPr>
        <p:spPr>
          <a:xfrm>
            <a:off x="6211438" y="3717356"/>
            <a:ext cx="4459610" cy="2505379"/>
          </a:xfrm>
        </p:spPr>
        <p:txBody>
          <a:bodyPr/>
          <a:lstStyle/>
          <a:p>
            <a:endParaRPr lang="sv-SE"/>
          </a:p>
        </p:txBody>
      </p:sp>
      <p:sp>
        <p:nvSpPr>
          <p:cNvPr id="9" name="Platshållare för text 1">
            <a:extLst>
              <a:ext uri="{FF2B5EF4-FFF2-40B4-BE49-F238E27FC236}">
                <a16:creationId xmlns:a16="http://schemas.microsoft.com/office/drawing/2014/main" id="{25EA6B84-71BB-1746-9A5F-E437185D9AC5}"/>
              </a:ext>
            </a:extLst>
          </p:cNvPr>
          <p:cNvSpPr>
            <a:spLocks noGrp="1"/>
          </p:cNvSpPr>
          <p:nvPr>
            <p:ph type="body" sz="quarter" idx="18" hasCustomPrompt="1"/>
          </p:nvPr>
        </p:nvSpPr>
        <p:spPr>
          <a:xfrm>
            <a:off x="1530342" y="6276392"/>
            <a:ext cx="9140706" cy="175597"/>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1711606366"/>
      </p:ext>
    </p:extLst>
  </p:cSld>
  <p:clrMapOvr>
    <a:masterClrMapping/>
  </p:clrMapOvr>
  <p:extLst>
    <p:ext uri="{DCECCB84-F9BA-43D5-87BE-67443E8EF086}">
      <p15:sldGuideLst xmlns:p15="http://schemas.microsoft.com/office/powerpoint/2012/main">
        <p15:guide id="1" orient="horz" pos="2296"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Foto + Inforut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96992854-E173-8047-836B-33DECB76330F}"/>
              </a:ext>
            </a:extLst>
          </p:cNvPr>
          <p:cNvSpPr>
            <a:spLocks noGrp="1"/>
          </p:cNvSpPr>
          <p:nvPr>
            <p:ph type="title"/>
          </p:nvPr>
        </p:nvSpPr>
        <p:spPr>
          <a:xfrm>
            <a:off x="731838" y="2126703"/>
            <a:ext cx="4240800" cy="1148621"/>
          </a:xfrm>
          <a:prstGeom prst="round2SameRect">
            <a:avLst>
              <a:gd name="adj1" fmla="val 10875"/>
              <a:gd name="adj2" fmla="val 0"/>
            </a:avLst>
          </a:prstGeom>
          <a:solidFill>
            <a:srgbClr val="FBD7C9"/>
          </a:solidFill>
        </p:spPr>
        <p:txBody>
          <a:bodyPr lIns="144000" tIns="180000" rIns="144000" bIns="72000">
            <a:spAutoFit/>
          </a:bodyPr>
          <a:lstStyle>
            <a:lvl1pPr marL="0" algn="l" defTabSz="914400" rtl="0" eaLnBrk="1" latinLnBrk="0" hangingPunct="1">
              <a:lnSpc>
                <a:spcPct val="100000"/>
              </a:lnSpc>
              <a:spcBef>
                <a:spcPct val="0"/>
              </a:spcBef>
              <a:buNone/>
              <a:defRPr lang="sv-SE" sz="2800" b="1" kern="1200" dirty="0">
                <a:solidFill>
                  <a:schemeClr val="tx2"/>
                </a:solidFill>
                <a:latin typeface="+mj-lt"/>
                <a:ea typeface="+mj-ea"/>
                <a:cs typeface="+mj-cs"/>
              </a:defRPr>
            </a:lvl1pPr>
          </a:lstStyle>
          <a:p>
            <a:r>
              <a:rPr lang="sv-SE"/>
              <a:t>Klicka här för att ändra mall för rubrikformat</a:t>
            </a:r>
          </a:p>
        </p:txBody>
      </p:sp>
      <p:sp>
        <p:nvSpPr>
          <p:cNvPr id="24" name="Platshållare för text 2">
            <a:extLst>
              <a:ext uri="{FF2B5EF4-FFF2-40B4-BE49-F238E27FC236}">
                <a16:creationId xmlns:a16="http://schemas.microsoft.com/office/drawing/2014/main" id="{27BCBF1B-D6C7-6A49-8A7A-6D7DB4EF4EA4}"/>
              </a:ext>
            </a:extLst>
          </p:cNvPr>
          <p:cNvSpPr>
            <a:spLocks noGrp="1"/>
          </p:cNvSpPr>
          <p:nvPr>
            <p:ph type="body" sz="quarter" idx="11"/>
          </p:nvPr>
        </p:nvSpPr>
        <p:spPr>
          <a:xfrm>
            <a:off x="731838" y="3239884"/>
            <a:ext cx="4240800" cy="1788177"/>
          </a:xfrm>
          <a:prstGeom prst="round2SameRect">
            <a:avLst>
              <a:gd name="adj1" fmla="val 0"/>
              <a:gd name="adj2" fmla="val 7005"/>
            </a:avLst>
          </a:prstGeom>
          <a:solidFill>
            <a:srgbClr val="FBD7C9"/>
          </a:solidFill>
        </p:spPr>
        <p:txBody>
          <a:bodyPr wrap="square" lIns="144000" tIns="36000" rIns="144000" bIns="180000">
            <a:spAutoFit/>
          </a:bodyPr>
          <a:lstStyle>
            <a:lvl1pPr marL="0" indent="0">
              <a:lnSpc>
                <a:spcPct val="100000"/>
              </a:lnSpc>
              <a:buNone/>
              <a:defRPr lang="sv-SE" sz="2000" dirty="0" smtClean="0"/>
            </a:lvl1pPr>
          </a:lstStyle>
          <a:p>
            <a:pPr lvl="0"/>
            <a:r>
              <a:rPr lang="sv-SE"/>
              <a:t>Klicka här för att ändra format på bakgrundstexten</a:t>
            </a:r>
          </a:p>
          <a:p>
            <a:pPr lvl="0"/>
            <a:r>
              <a:rPr lang="sv-SE"/>
              <a:t>Plats för text</a:t>
            </a:r>
          </a:p>
          <a:p>
            <a:pPr lvl="0"/>
            <a:r>
              <a:rPr lang="sv-SE"/>
              <a:t>Plats för text</a:t>
            </a:r>
          </a:p>
        </p:txBody>
      </p:sp>
      <p:sp>
        <p:nvSpPr>
          <p:cNvPr id="10" name="Platshållare för text 1">
            <a:extLst>
              <a:ext uri="{FF2B5EF4-FFF2-40B4-BE49-F238E27FC236}">
                <a16:creationId xmlns:a16="http://schemas.microsoft.com/office/drawing/2014/main" id="{783D78BD-6273-DD4D-A4D0-A7B1DCD7EB0C}"/>
              </a:ext>
            </a:extLst>
          </p:cNvPr>
          <p:cNvSpPr>
            <a:spLocks noGrp="1"/>
          </p:cNvSpPr>
          <p:nvPr>
            <p:ph type="body" sz="quarter" idx="18" hasCustomPrompt="1"/>
          </p:nvPr>
        </p:nvSpPr>
        <p:spPr>
          <a:xfrm>
            <a:off x="245876" y="6436132"/>
            <a:ext cx="11516916" cy="177411"/>
          </a:xfrm>
        </p:spPr>
        <p:txBody>
          <a:bodyPr/>
          <a:lstStyle>
            <a:lvl1pPr marL="0" indent="0">
              <a:lnSpc>
                <a:spcPct val="100000"/>
              </a:lnSpc>
              <a:buNone/>
              <a:defRPr lang="sv-SE" sz="1200" dirty="0" smtClean="0">
                <a:solidFill>
                  <a:srgbClr val="FFFFFF"/>
                </a:solidFill>
              </a:defRPr>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pic>
        <p:nvPicPr>
          <p:cNvPr id="11" name="Bild 10">
            <a:extLst>
              <a:ext uri="{FF2B5EF4-FFF2-40B4-BE49-F238E27FC236}">
                <a16:creationId xmlns:a16="http://schemas.microsoft.com/office/drawing/2014/main" id="{58E204E1-A299-9946-B4A8-B09EFFB40DA4}"/>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4851" y="244457"/>
            <a:ext cx="821117" cy="216000"/>
          </a:xfrm>
          <a:prstGeom prst="rect">
            <a:avLst/>
          </a:prstGeom>
        </p:spPr>
      </p:pic>
    </p:spTree>
    <p:extLst>
      <p:ext uri="{BB962C8B-B14F-4D97-AF65-F5344CB8AC3E}">
        <p14:creationId xmlns:p14="http://schemas.microsoft.com/office/powerpoint/2010/main" val="35832633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or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BC0F49-B5A5-964F-AB95-FF748F86CB1F}"/>
              </a:ext>
            </a:extLst>
          </p:cNvPr>
          <p:cNvSpPr>
            <a:spLocks noGrp="1"/>
          </p:cNvSpPr>
          <p:nvPr>
            <p:ph type="title"/>
          </p:nvPr>
        </p:nvSpPr>
        <p:spPr>
          <a:xfrm>
            <a:off x="732188" y="1994400"/>
            <a:ext cx="8359200" cy="1738800"/>
          </a:xfrm>
        </p:spPr>
        <p:txBody>
          <a:bodyPr/>
          <a:lstStyle>
            <a:lvl1pPr>
              <a:lnSpc>
                <a:spcPct val="100000"/>
              </a:lnSpc>
              <a:defRPr sz="6000"/>
            </a:lvl1pPr>
          </a:lstStyle>
          <a:p>
            <a:r>
              <a:rPr lang="sv-SE"/>
              <a:t>Klicka här för att ändra mall för rubrikformat</a:t>
            </a:r>
          </a:p>
        </p:txBody>
      </p:sp>
      <p:sp>
        <p:nvSpPr>
          <p:cNvPr id="4" name="Platshållare för text 1">
            <a:extLst>
              <a:ext uri="{FF2B5EF4-FFF2-40B4-BE49-F238E27FC236}">
                <a16:creationId xmlns:a16="http://schemas.microsoft.com/office/drawing/2014/main" id="{1524DC0D-06BC-294F-A00C-560C0F23AD1A}"/>
              </a:ext>
            </a:extLst>
          </p:cNvPr>
          <p:cNvSpPr>
            <a:spLocks noGrp="1"/>
          </p:cNvSpPr>
          <p:nvPr>
            <p:ph type="body" sz="quarter" idx="10"/>
          </p:nvPr>
        </p:nvSpPr>
        <p:spPr>
          <a:xfrm>
            <a:off x="731838" y="3970196"/>
            <a:ext cx="8359775" cy="814455"/>
          </a:xfrm>
        </p:spPr>
        <p:txBody>
          <a:bodyPr/>
          <a:lstStyle>
            <a:lvl1pPr marL="0" indent="0">
              <a:buNone/>
              <a:defRPr/>
            </a:lvl1pPr>
            <a:lvl2pPr marL="249238" indent="0">
              <a:buNone/>
              <a:defRPr/>
            </a:lvl2pPr>
          </a:lstStyle>
          <a:p>
            <a:pPr lvl="0"/>
            <a:r>
              <a:rPr lang="sv-SE"/>
              <a:t>Klicka här för att ändra format på bakgrundstexten</a:t>
            </a:r>
          </a:p>
          <a:p>
            <a:pPr lvl="0"/>
            <a:r>
              <a:rPr lang="sv-SE"/>
              <a:t>Plats för text på två rader</a:t>
            </a:r>
          </a:p>
        </p:txBody>
      </p:sp>
    </p:spTree>
    <p:extLst>
      <p:ext uri="{BB962C8B-B14F-4D97-AF65-F5344CB8AC3E}">
        <p14:creationId xmlns:p14="http://schemas.microsoft.com/office/powerpoint/2010/main" val="4103634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skog">
    <p:spTree>
      <p:nvGrpSpPr>
        <p:cNvPr id="1" name=""/>
        <p:cNvGrpSpPr/>
        <p:nvPr/>
      </p:nvGrpSpPr>
      <p:grpSpPr>
        <a:xfrm>
          <a:off x="0" y="0"/>
          <a:ext cx="0" cy="0"/>
          <a:chOff x="0" y="0"/>
          <a:chExt cx="0" cy="0"/>
        </a:xfrm>
      </p:grpSpPr>
      <p:pic>
        <p:nvPicPr>
          <p:cNvPr id="18" name="Bakgrund">
            <a:extLst>
              <a:ext uri="{FF2B5EF4-FFF2-40B4-BE49-F238E27FC236}">
                <a16:creationId xmlns:a16="http://schemas.microsoft.com/office/drawing/2014/main" id="{3E5E5DBC-3DFB-D346-88C4-7F79D6D8FA6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93"/>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530128" y="3191752"/>
            <a:ext cx="9144000" cy="2387600"/>
          </a:xfrm>
        </p:spPr>
        <p:txBody>
          <a:bodyPr anchor="b"/>
          <a:lstStyle>
            <a:lvl1pPr algn="l">
              <a:lnSpc>
                <a:spcPts val="5600"/>
              </a:lnSpc>
              <a:defRPr sz="4600">
                <a:solidFill>
                  <a:schemeClr val="bg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530128" y="5768542"/>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Logga">
            <a:extLst>
              <a:ext uri="{FF2B5EF4-FFF2-40B4-BE49-F238E27FC236}">
                <a16:creationId xmlns:a16="http://schemas.microsoft.com/office/drawing/2014/main" id="{94A9C963-ED04-41BD-8D28-415BB3BACE33}"/>
              </a:ext>
            </a:extLst>
          </p:cNvPr>
          <p:cNvGrpSpPr/>
          <p:nvPr userDrawn="1"/>
        </p:nvGrpSpPr>
        <p:grpSpPr>
          <a:xfrm>
            <a:off x="11401654" y="6035137"/>
            <a:ext cx="321189" cy="323215"/>
            <a:chOff x="260350" y="258763"/>
            <a:chExt cx="503238" cy="506412"/>
          </a:xfrm>
          <a:solidFill>
            <a:srgbClr val="FFFFFF"/>
          </a:solidFill>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grpSp>
      <p:pic>
        <p:nvPicPr>
          <p:cNvPr id="8" name="Bild 7">
            <a:extLst>
              <a:ext uri="{FF2B5EF4-FFF2-40B4-BE49-F238E27FC236}">
                <a16:creationId xmlns:a16="http://schemas.microsoft.com/office/drawing/2014/main" id="{1B6786B0-9595-BE45-B701-A06B9AD940A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07269" y="512763"/>
            <a:ext cx="1376238" cy="362028"/>
          </a:xfrm>
          <a:prstGeom prst="rect">
            <a:avLst/>
          </a:prstGeom>
        </p:spPr>
      </p:pic>
    </p:spTree>
    <p:extLst>
      <p:ext uri="{BB962C8B-B14F-4D97-AF65-F5344CB8AC3E}">
        <p14:creationId xmlns:p14="http://schemas.microsoft.com/office/powerpoint/2010/main" val="339710829"/>
      </p:ext>
    </p:extLst>
  </p:cSld>
  <p:clrMapOvr>
    <a:masterClrMapping/>
  </p:clrMapOvr>
  <p:extLst>
    <p:ext uri="{DCECCB84-F9BA-43D5-87BE-67443E8EF086}">
      <p15:sldGuideLst xmlns:p15="http://schemas.microsoft.com/office/powerpoint/2012/main">
        <p15:guide id="1" orient="horz" pos="346">
          <p15:clr>
            <a:srgbClr val="FBAE40"/>
          </p15:clr>
        </p15:guide>
        <p15:guide id="2" pos="23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Klorofyll">
    <p:spTree>
      <p:nvGrpSpPr>
        <p:cNvPr id="1" name=""/>
        <p:cNvGrpSpPr/>
        <p:nvPr/>
      </p:nvGrpSpPr>
      <p:grpSpPr>
        <a:xfrm>
          <a:off x="0" y="0"/>
          <a:ext cx="0" cy="0"/>
          <a:chOff x="0" y="0"/>
          <a:chExt cx="0" cy="0"/>
        </a:xfrm>
      </p:grpSpPr>
      <p:pic>
        <p:nvPicPr>
          <p:cNvPr id="17" name="Bakgrund">
            <a:extLst>
              <a:ext uri="{FF2B5EF4-FFF2-40B4-BE49-F238E27FC236}">
                <a16:creationId xmlns:a16="http://schemas.microsoft.com/office/drawing/2014/main" id="{B4BD60A3-CB04-3F45-8C0C-005FA46EAAB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530128" y="3191752"/>
            <a:ext cx="9144000" cy="2387600"/>
          </a:xfrm>
        </p:spPr>
        <p:txBody>
          <a:bodyPr anchor="b"/>
          <a:lstStyle>
            <a:lvl1pPr algn="l">
              <a:lnSpc>
                <a:spcPts val="5600"/>
              </a:lnSpc>
              <a:defRPr sz="4600">
                <a:solidFill>
                  <a:schemeClr val="bg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530128" y="5768542"/>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Logga">
            <a:extLst>
              <a:ext uri="{FF2B5EF4-FFF2-40B4-BE49-F238E27FC236}">
                <a16:creationId xmlns:a16="http://schemas.microsoft.com/office/drawing/2014/main" id="{94A9C963-ED04-41BD-8D28-415BB3BACE33}"/>
              </a:ext>
            </a:extLst>
          </p:cNvPr>
          <p:cNvGrpSpPr/>
          <p:nvPr userDrawn="1"/>
        </p:nvGrpSpPr>
        <p:grpSpPr>
          <a:xfrm>
            <a:off x="11401654" y="6035137"/>
            <a:ext cx="321189" cy="323215"/>
            <a:chOff x="260350" y="258763"/>
            <a:chExt cx="503238" cy="506412"/>
          </a:xfrm>
          <a:solidFill>
            <a:srgbClr val="FFFFFF"/>
          </a:solidFill>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grpFill/>
            <a:ln>
              <a:noFill/>
            </a:ln>
          </p:spPr>
          <p:txBody>
            <a:bodyPr vert="horz" wrap="square" lIns="91440" tIns="45720" rIns="91440" bIns="45720" numCol="1" anchor="t" anchorCtr="0" compatLnSpc="1">
              <a:prstTxWarp prst="textNoShape">
                <a:avLst/>
              </a:prstTxWarp>
            </a:bodyPr>
            <a:lstStyle/>
            <a:p>
              <a:endParaRPr lang="sv-SE"/>
            </a:p>
          </p:txBody>
        </p:sp>
      </p:grpSp>
      <p:pic>
        <p:nvPicPr>
          <p:cNvPr id="8" name="Bild 7">
            <a:extLst>
              <a:ext uri="{FF2B5EF4-FFF2-40B4-BE49-F238E27FC236}">
                <a16:creationId xmlns:a16="http://schemas.microsoft.com/office/drawing/2014/main" id="{1B6786B0-9595-BE45-B701-A06B9AD940A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07269" y="512763"/>
            <a:ext cx="1376238" cy="362028"/>
          </a:xfrm>
          <a:prstGeom prst="rect">
            <a:avLst/>
          </a:prstGeom>
        </p:spPr>
      </p:pic>
    </p:spTree>
    <p:extLst>
      <p:ext uri="{BB962C8B-B14F-4D97-AF65-F5344CB8AC3E}">
        <p14:creationId xmlns:p14="http://schemas.microsoft.com/office/powerpoint/2010/main" val="62685565"/>
      </p:ext>
    </p:extLst>
  </p:cSld>
  <p:clrMapOvr>
    <a:masterClrMapping/>
  </p:clrMapOvr>
  <p:extLst>
    <p:ext uri="{DCECCB84-F9BA-43D5-87BE-67443E8EF086}">
      <p15:sldGuideLst xmlns:p15="http://schemas.microsoft.com/office/powerpoint/2012/main">
        <p15:guide id="1" orient="horz" pos="346">
          <p15:clr>
            <a:srgbClr val="FBAE40"/>
          </p15:clr>
        </p15:guide>
        <p15:guide id="2" pos="325">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Aprikos">
    <p:spTree>
      <p:nvGrpSpPr>
        <p:cNvPr id="1" name=""/>
        <p:cNvGrpSpPr/>
        <p:nvPr/>
      </p:nvGrpSpPr>
      <p:grpSpPr>
        <a:xfrm>
          <a:off x="0" y="0"/>
          <a:ext cx="0" cy="0"/>
          <a:chOff x="0" y="0"/>
          <a:chExt cx="0" cy="0"/>
        </a:xfrm>
      </p:grpSpPr>
      <p:pic>
        <p:nvPicPr>
          <p:cNvPr id="21" name="Bakgrund">
            <a:extLst>
              <a:ext uri="{FF2B5EF4-FFF2-40B4-BE49-F238E27FC236}">
                <a16:creationId xmlns:a16="http://schemas.microsoft.com/office/drawing/2014/main" id="{47B1CA66-6705-E149-81AC-354C4B31C8A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530128" y="3191752"/>
            <a:ext cx="9144000" cy="2387600"/>
          </a:xfrm>
        </p:spPr>
        <p:txBody>
          <a:bodyPr anchor="b"/>
          <a:lstStyle>
            <a:lvl1pPr algn="l">
              <a:lnSpc>
                <a:spcPts val="5600"/>
              </a:lnSpc>
              <a:defRPr sz="4600">
                <a:solidFill>
                  <a:srgbClr val="154734"/>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530128" y="5768542"/>
            <a:ext cx="9144000" cy="581891"/>
          </a:xfrm>
        </p:spPr>
        <p:txBody>
          <a:bodyPr/>
          <a:lstStyle>
            <a:lvl1pPr marL="0" indent="0" algn="l">
              <a:lnSpc>
                <a:spcPct val="100000"/>
              </a:lnSpc>
              <a:spcBef>
                <a:spcPts val="0"/>
              </a:spcBef>
              <a:buNone/>
              <a:defRPr sz="1500">
                <a:solidFill>
                  <a:srgbClr val="1547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pic>
        <p:nvPicPr>
          <p:cNvPr id="8" name="Bild 7">
            <a:extLst>
              <a:ext uri="{FF2B5EF4-FFF2-40B4-BE49-F238E27FC236}">
                <a16:creationId xmlns:a16="http://schemas.microsoft.com/office/drawing/2014/main" id="{1B6786B0-9595-BE45-B701-A06B9AD940A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07269" y="512763"/>
            <a:ext cx="1376238" cy="362028"/>
          </a:xfrm>
          <a:prstGeom prst="rect">
            <a:avLst/>
          </a:prstGeom>
        </p:spPr>
      </p:pic>
      <p:pic>
        <p:nvPicPr>
          <p:cNvPr id="19" name="Logga">
            <a:extLst>
              <a:ext uri="{FF2B5EF4-FFF2-40B4-BE49-F238E27FC236}">
                <a16:creationId xmlns:a16="http://schemas.microsoft.com/office/drawing/2014/main" id="{FE1395E3-60C9-2945-A1DD-57B5137B7C5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399959" y="6035137"/>
            <a:ext cx="322884" cy="325022"/>
          </a:xfrm>
          <a:prstGeom prst="rect">
            <a:avLst/>
          </a:prstGeom>
        </p:spPr>
      </p:pic>
    </p:spTree>
    <p:extLst>
      <p:ext uri="{BB962C8B-B14F-4D97-AF65-F5344CB8AC3E}">
        <p14:creationId xmlns:p14="http://schemas.microsoft.com/office/powerpoint/2010/main" val="2170420213"/>
      </p:ext>
    </p:extLst>
  </p:cSld>
  <p:clrMapOvr>
    <a:masterClrMapping/>
  </p:clrMapOvr>
  <p:extLst>
    <p:ext uri="{DCECCB84-F9BA-43D5-87BE-67443E8EF086}">
      <p15:sldGuideLst xmlns:p15="http://schemas.microsoft.com/office/powerpoint/2012/main">
        <p15:guide id="1" orient="horz" pos="3997">
          <p15:clr>
            <a:srgbClr val="FBAE40"/>
          </p15:clr>
        </p15:guide>
        <p15:guide id="2" pos="717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Ljus klorofyll">
    <p:spTree>
      <p:nvGrpSpPr>
        <p:cNvPr id="1" name=""/>
        <p:cNvGrpSpPr/>
        <p:nvPr/>
      </p:nvGrpSpPr>
      <p:grpSpPr>
        <a:xfrm>
          <a:off x="0" y="0"/>
          <a:ext cx="0" cy="0"/>
          <a:chOff x="0" y="0"/>
          <a:chExt cx="0" cy="0"/>
        </a:xfrm>
      </p:grpSpPr>
      <p:pic>
        <p:nvPicPr>
          <p:cNvPr id="20" name="Bakgrund">
            <a:extLst>
              <a:ext uri="{FF2B5EF4-FFF2-40B4-BE49-F238E27FC236}">
                <a16:creationId xmlns:a16="http://schemas.microsoft.com/office/drawing/2014/main" id="{D514CAAA-4365-8C44-B9EA-48CB71FF132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530128" y="3191752"/>
            <a:ext cx="9144000" cy="2387600"/>
          </a:xfrm>
        </p:spPr>
        <p:txBody>
          <a:bodyPr anchor="b"/>
          <a:lstStyle>
            <a:lvl1pPr algn="l">
              <a:lnSpc>
                <a:spcPts val="5600"/>
              </a:lnSpc>
              <a:defRPr sz="4600">
                <a:solidFill>
                  <a:srgbClr val="154734"/>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530128" y="5768542"/>
            <a:ext cx="9144000" cy="581891"/>
          </a:xfrm>
        </p:spPr>
        <p:txBody>
          <a:bodyPr/>
          <a:lstStyle>
            <a:lvl1pPr marL="0" indent="0" algn="l">
              <a:lnSpc>
                <a:spcPct val="100000"/>
              </a:lnSpc>
              <a:spcBef>
                <a:spcPts val="0"/>
              </a:spcBef>
              <a:buNone/>
              <a:defRPr sz="1500">
                <a:solidFill>
                  <a:srgbClr val="1547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pic>
        <p:nvPicPr>
          <p:cNvPr id="8" name="Bild 7">
            <a:extLst>
              <a:ext uri="{FF2B5EF4-FFF2-40B4-BE49-F238E27FC236}">
                <a16:creationId xmlns:a16="http://schemas.microsoft.com/office/drawing/2014/main" id="{1B6786B0-9595-BE45-B701-A06B9AD940A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07269" y="512763"/>
            <a:ext cx="1376238" cy="362028"/>
          </a:xfrm>
          <a:prstGeom prst="rect">
            <a:avLst/>
          </a:prstGeom>
        </p:spPr>
      </p:pic>
      <p:pic>
        <p:nvPicPr>
          <p:cNvPr id="19" name="Logga">
            <a:extLst>
              <a:ext uri="{FF2B5EF4-FFF2-40B4-BE49-F238E27FC236}">
                <a16:creationId xmlns:a16="http://schemas.microsoft.com/office/drawing/2014/main" id="{FE1395E3-60C9-2945-A1DD-57B5137B7C5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399959" y="6035137"/>
            <a:ext cx="322884" cy="325022"/>
          </a:xfrm>
          <a:prstGeom prst="rect">
            <a:avLst/>
          </a:prstGeom>
        </p:spPr>
      </p:pic>
    </p:spTree>
    <p:extLst>
      <p:ext uri="{BB962C8B-B14F-4D97-AF65-F5344CB8AC3E}">
        <p14:creationId xmlns:p14="http://schemas.microsoft.com/office/powerpoint/2010/main" val="4263979924"/>
      </p:ext>
    </p:extLst>
  </p:cSld>
  <p:clrMapOvr>
    <a:masterClrMapping/>
  </p:clrMapOvr>
  <p:extLst>
    <p:ext uri="{DCECCB84-F9BA-43D5-87BE-67443E8EF086}">
      <p15:sldGuideLst xmlns:p15="http://schemas.microsoft.com/office/powerpoint/2012/main">
        <p15:guide id="1" orient="horz" pos="3997">
          <p15:clr>
            <a:srgbClr val="FBAE40"/>
          </p15:clr>
        </p15:guide>
        <p15:guide id="2" pos="717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42122" y="668927"/>
            <a:ext cx="9534651" cy="433233"/>
          </a:xfrm>
        </p:spPr>
        <p:txBody>
          <a:bodyPr anchor="t" anchorCtr="0"/>
          <a:lstStyle/>
          <a:p>
            <a:r>
              <a:rPr lang="sv-SE"/>
              <a:t>Klicka här för att ändra mall för rubrikformat</a:t>
            </a:r>
          </a:p>
        </p:txBody>
      </p:sp>
      <p:sp>
        <p:nvSpPr>
          <p:cNvPr id="8" name="Platshållare för innehåll 1">
            <a:extLst>
              <a:ext uri="{FF2B5EF4-FFF2-40B4-BE49-F238E27FC236}">
                <a16:creationId xmlns:a16="http://schemas.microsoft.com/office/drawing/2014/main" id="{9F94126D-19F4-054E-A5E6-64EAE5EC3B0F}"/>
              </a:ext>
            </a:extLst>
          </p:cNvPr>
          <p:cNvSpPr>
            <a:spLocks noGrp="1"/>
          </p:cNvSpPr>
          <p:nvPr>
            <p:ph sz="quarter" idx="11"/>
          </p:nvPr>
        </p:nvSpPr>
        <p:spPr>
          <a:xfrm>
            <a:off x="1915226" y="1235497"/>
            <a:ext cx="8361547" cy="470524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innehåll 2">
            <a:extLst>
              <a:ext uri="{FF2B5EF4-FFF2-40B4-BE49-F238E27FC236}">
                <a16:creationId xmlns:a16="http://schemas.microsoft.com/office/drawing/2014/main" id="{F82C9993-9DD0-E541-900A-80D9A9D74C97}"/>
              </a:ext>
            </a:extLst>
          </p:cNvPr>
          <p:cNvSpPr>
            <a:spLocks noGrp="1"/>
          </p:cNvSpPr>
          <p:nvPr>
            <p:ph sz="quarter" idx="13" hasCustomPrompt="1"/>
          </p:nvPr>
        </p:nvSpPr>
        <p:spPr>
          <a:xfrm>
            <a:off x="10539305" y="1606656"/>
            <a:ext cx="1065484" cy="1065484"/>
          </a:xfrm>
          <a:prstGeom prst="ellipse">
            <a:avLst/>
          </a:prstGeom>
          <a:solidFill>
            <a:srgbClr val="FBD7C9"/>
          </a:solidFill>
          <a:ln w="19050">
            <a:solidFill>
              <a:srgbClr val="FFFFFF"/>
            </a:solidFill>
          </a:ln>
        </p:spPr>
        <p:txBody>
          <a:bodyPr lIns="108000" tIns="108000" rIns="108000" bIns="108000" anchor="ctr" anchorCtr="0"/>
          <a:lstStyle>
            <a:lvl1pPr marL="0" indent="0" algn="ctr">
              <a:lnSpc>
                <a:spcPct val="100000"/>
              </a:lnSpc>
              <a:buNone/>
              <a:defRPr sz="1800" b="1">
                <a:solidFill>
                  <a:schemeClr val="tx2"/>
                </a:solidFill>
              </a:defRPr>
            </a:lvl1pPr>
          </a:lstStyle>
          <a:p>
            <a:pPr lvl="0"/>
            <a:r>
              <a:rPr lang="sv-SE"/>
              <a:t>Ikon/</a:t>
            </a:r>
          </a:p>
          <a:p>
            <a:pPr lvl="0"/>
            <a:r>
              <a:rPr lang="sv-SE"/>
              <a:t>text</a:t>
            </a:r>
          </a:p>
        </p:txBody>
      </p:sp>
      <p:sp>
        <p:nvSpPr>
          <p:cNvPr id="6" name="Platshållare för text 1">
            <a:extLst>
              <a:ext uri="{FF2B5EF4-FFF2-40B4-BE49-F238E27FC236}">
                <a16:creationId xmlns:a16="http://schemas.microsoft.com/office/drawing/2014/main" id="{07A8645F-8F01-F945-910E-D930753FA8C5}"/>
              </a:ext>
            </a:extLst>
          </p:cNvPr>
          <p:cNvSpPr>
            <a:spLocks noGrp="1"/>
          </p:cNvSpPr>
          <p:nvPr>
            <p:ph type="body" sz="quarter" idx="10"/>
          </p:nvPr>
        </p:nvSpPr>
        <p:spPr>
          <a:xfrm>
            <a:off x="742122" y="6074079"/>
            <a:ext cx="9534651" cy="282301"/>
          </a:xfrm>
        </p:spPr>
        <p:txBody>
          <a:bodyPr/>
          <a:lstStyle>
            <a:lvl1pPr marL="0" indent="0">
              <a:lnSpc>
                <a:spcPct val="100000"/>
              </a:lnSpc>
              <a:buNone/>
              <a:defRPr lang="sv-SE" sz="20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Klicka här för att ändra format på bakgrundstexten</a:t>
            </a:r>
          </a:p>
        </p:txBody>
      </p:sp>
      <p:sp>
        <p:nvSpPr>
          <p:cNvPr id="7" name="Platshållare för text 1">
            <a:extLst>
              <a:ext uri="{FF2B5EF4-FFF2-40B4-BE49-F238E27FC236}">
                <a16:creationId xmlns:a16="http://schemas.microsoft.com/office/drawing/2014/main" id="{92CDC092-84BB-3642-AFB5-7505BEF3E11D}"/>
              </a:ext>
            </a:extLst>
          </p:cNvPr>
          <p:cNvSpPr>
            <a:spLocks noGrp="1"/>
          </p:cNvSpPr>
          <p:nvPr>
            <p:ph type="body" sz="quarter" idx="10" hasCustomPrompt="1"/>
          </p:nvPr>
        </p:nvSpPr>
        <p:spPr>
          <a:xfrm>
            <a:off x="742123" y="6489717"/>
            <a:ext cx="9534650" cy="130539"/>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18539551"/>
      </p:ext>
    </p:extLst>
  </p:cSld>
  <p:clrMapOvr>
    <a:masterClrMapping/>
  </p:clrMapOvr>
  <p:extLst>
    <p:ext uri="{DCECCB84-F9BA-43D5-87BE-67443E8EF086}">
      <p15:sldGuideLst xmlns:p15="http://schemas.microsoft.com/office/powerpoint/2012/main">
        <p15:guide id="1" orient="horz" pos="867">
          <p15:clr>
            <a:srgbClr val="FBAE40"/>
          </p15:clr>
        </p15:guide>
        <p15:guide id="2" pos="34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Rubrik och innehåll">
    <p:spTree>
      <p:nvGrpSpPr>
        <p:cNvPr id="1" name=""/>
        <p:cNvGrpSpPr/>
        <p:nvPr/>
      </p:nvGrpSpPr>
      <p:grpSpPr>
        <a:xfrm>
          <a:off x="0" y="0"/>
          <a:ext cx="0" cy="0"/>
          <a:chOff x="0" y="0"/>
          <a:chExt cx="0" cy="0"/>
        </a:xfrm>
      </p:grpSpPr>
      <p:sp>
        <p:nvSpPr>
          <p:cNvPr id="8" name="Platshållare för innehåll 1">
            <a:extLst>
              <a:ext uri="{FF2B5EF4-FFF2-40B4-BE49-F238E27FC236}">
                <a16:creationId xmlns:a16="http://schemas.microsoft.com/office/drawing/2014/main" id="{9F94126D-19F4-054E-A5E6-64EAE5EC3B0F}"/>
              </a:ext>
            </a:extLst>
          </p:cNvPr>
          <p:cNvSpPr>
            <a:spLocks noGrp="1"/>
          </p:cNvSpPr>
          <p:nvPr>
            <p:ph sz="quarter" idx="11"/>
          </p:nvPr>
        </p:nvSpPr>
        <p:spPr>
          <a:xfrm>
            <a:off x="0" y="0"/>
            <a:ext cx="12192000" cy="685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522000" y="489600"/>
            <a:ext cx="9085216" cy="433233"/>
          </a:xfrm>
        </p:spPr>
        <p:txBody>
          <a:bodyPr anchor="t" anchorCtr="0"/>
          <a:lstStyle/>
          <a:p>
            <a:r>
              <a:rPr lang="sv-SE"/>
              <a:t>Klicka här för att ändra mall för rubrikformat</a:t>
            </a:r>
          </a:p>
        </p:txBody>
      </p:sp>
      <p:sp>
        <p:nvSpPr>
          <p:cNvPr id="5" name="Platshållare för text 1">
            <a:extLst>
              <a:ext uri="{FF2B5EF4-FFF2-40B4-BE49-F238E27FC236}">
                <a16:creationId xmlns:a16="http://schemas.microsoft.com/office/drawing/2014/main" id="{6DA3E16A-A45C-5C46-BE59-3910FF022BD9}"/>
              </a:ext>
            </a:extLst>
          </p:cNvPr>
          <p:cNvSpPr>
            <a:spLocks noGrp="1"/>
          </p:cNvSpPr>
          <p:nvPr>
            <p:ph type="body" sz="quarter" idx="10" hasCustomPrompt="1"/>
          </p:nvPr>
        </p:nvSpPr>
        <p:spPr>
          <a:xfrm>
            <a:off x="515938" y="6489717"/>
            <a:ext cx="10017572" cy="130539"/>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1513832471"/>
      </p:ext>
    </p:extLst>
  </p:cSld>
  <p:clrMapOvr>
    <a:masterClrMapping/>
  </p:clrMapOvr>
  <p:extLst>
    <p:ext uri="{DCECCB84-F9BA-43D5-87BE-67443E8EF086}">
      <p15:sldGuideLst xmlns:p15="http://schemas.microsoft.com/office/powerpoint/2012/main">
        <p15:guide id="1" orient="horz" pos="323">
          <p15:clr>
            <a:srgbClr val="FBAE40"/>
          </p15:clr>
        </p15:guide>
        <p15:guide id="2" pos="32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6000" y="1060200"/>
            <a:ext cx="10631667" cy="902318"/>
          </a:xfrm>
        </p:spPr>
        <p:txBody>
          <a:bodyPr/>
          <a:lstStyle>
            <a:lvl1pPr>
              <a:defRPr sz="3400"/>
            </a:lvl1pPr>
          </a:lstStyle>
          <a:p>
            <a:r>
              <a:rPr lang="sv-SE"/>
              <a:t>Klicka här för att ändra mall för rubrikformat</a:t>
            </a:r>
          </a:p>
        </p:txBody>
      </p:sp>
      <p:sp>
        <p:nvSpPr>
          <p:cNvPr id="5" name="Platshållare för text 1">
            <a:extLst>
              <a:ext uri="{FF2B5EF4-FFF2-40B4-BE49-F238E27FC236}">
                <a16:creationId xmlns:a16="http://schemas.microsoft.com/office/drawing/2014/main" id="{A911A9A5-5765-484C-9D41-D2A13D188F73}"/>
              </a:ext>
            </a:extLst>
          </p:cNvPr>
          <p:cNvSpPr>
            <a:spLocks noGrp="1"/>
          </p:cNvSpPr>
          <p:nvPr>
            <p:ph type="body" sz="quarter" idx="15"/>
          </p:nvPr>
        </p:nvSpPr>
        <p:spPr>
          <a:xfrm>
            <a:off x="755997" y="2338200"/>
            <a:ext cx="5212723" cy="3212208"/>
          </a:xfrm>
        </p:spPr>
        <p:txBody>
          <a:bodyPr/>
          <a:lstStyle>
            <a:lvl1pPr marL="0" indent="0">
              <a:buNone/>
              <a:defRPr/>
            </a:lvl1pPr>
            <a:lvl2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2pPr>
            <a:lvl3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3pPr>
            <a:lvl4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4pPr>
            <a:lvl5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a:solidFill>
                  <a:srgbClr val="53565A"/>
                </a:solidFill>
                <a:latin typeface="+mn-lt"/>
                <a:ea typeface="+mn-ea"/>
                <a:cs typeface="+mn-cs"/>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innehåll 3">
            <a:extLst>
              <a:ext uri="{FF2B5EF4-FFF2-40B4-BE49-F238E27FC236}">
                <a16:creationId xmlns:a16="http://schemas.microsoft.com/office/drawing/2014/main" id="{E5AC3271-DFCA-A742-AAF4-FBD6C92CA175}"/>
              </a:ext>
            </a:extLst>
          </p:cNvPr>
          <p:cNvSpPr>
            <a:spLocks noGrp="1"/>
          </p:cNvSpPr>
          <p:nvPr>
            <p:ph sz="quarter" idx="17"/>
          </p:nvPr>
        </p:nvSpPr>
        <p:spPr>
          <a:xfrm>
            <a:off x="6175375" y="2338388"/>
            <a:ext cx="5211763" cy="2932112"/>
          </a:xfrm>
        </p:spPr>
        <p:txBody>
          <a:bodyPr/>
          <a:lstStyle>
            <a:lvl1pPr marL="0" indent="0">
              <a:buNone/>
              <a:defRPr/>
            </a:lvl1pPr>
            <a:lvl2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2pPr>
            <a:lvl3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3pPr>
            <a:lvl4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4pPr>
            <a:lvl5pPr marL="228600" indent="217950" algn="l" defTabSz="914400" rtl="0" eaLnBrk="1" latinLnBrk="0" hangingPunct="1">
              <a:lnSpc>
                <a:spcPct val="100000"/>
              </a:lnSpc>
              <a:spcBef>
                <a:spcPts val="1200"/>
              </a:spcBef>
              <a:spcAft>
                <a:spcPts val="0"/>
              </a:spcAft>
              <a:buClr>
                <a:schemeClr val="accent2"/>
              </a:buClr>
              <a:buSzPct val="100000"/>
              <a:buFont typeface="Arial" panose="020B0604020202020204" pitchFamily="34" charset="0"/>
              <a:buChar char="•"/>
              <a:tabLst>
                <a:tab pos="361950" algn="l"/>
              </a:tabLst>
              <a:defRPr lang="sv-SE" sz="2000" kern="1200" dirty="0" smtClean="0">
                <a:solidFill>
                  <a:srgbClr val="53565A"/>
                </a:solidFill>
                <a:latin typeface="+mn-lt"/>
                <a:ea typeface="+mn-ea"/>
                <a:cs typeface="+mn-cs"/>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text 1">
            <a:extLst>
              <a:ext uri="{FF2B5EF4-FFF2-40B4-BE49-F238E27FC236}">
                <a16:creationId xmlns:a16="http://schemas.microsoft.com/office/drawing/2014/main" id="{D4FED695-DCDD-384B-AD68-0504EF23DCBB}"/>
              </a:ext>
            </a:extLst>
          </p:cNvPr>
          <p:cNvSpPr>
            <a:spLocks noGrp="1"/>
          </p:cNvSpPr>
          <p:nvPr>
            <p:ph type="body" sz="quarter" idx="10" hasCustomPrompt="1"/>
          </p:nvPr>
        </p:nvSpPr>
        <p:spPr>
          <a:xfrm>
            <a:off x="6175375" y="5372997"/>
            <a:ext cx="5212723" cy="177411"/>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39965972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5CBA3ED0-B4E1-1643-8580-0ADD494093A2}"/>
              </a:ext>
            </a:extLst>
          </p:cNvPr>
          <p:cNvSpPr>
            <a:spLocks noGrp="1"/>
          </p:cNvSpPr>
          <p:nvPr>
            <p:ph type="title"/>
          </p:nvPr>
        </p:nvSpPr>
        <p:spPr>
          <a:xfrm>
            <a:off x="756000" y="1040400"/>
            <a:ext cx="10631662" cy="391546"/>
          </a:xfrm>
        </p:spPr>
        <p:txBody>
          <a:bodyPr anchor="t" anchorCtr="0"/>
          <a:lstStyle/>
          <a:p>
            <a:r>
              <a:rPr lang="sv-SE"/>
              <a:t>Klicka här för att ändra mall för rubrikformat</a:t>
            </a:r>
          </a:p>
        </p:txBody>
      </p:sp>
      <p:sp>
        <p:nvSpPr>
          <p:cNvPr id="4" name="Platshållare för text 3">
            <a:extLst>
              <a:ext uri="{FF2B5EF4-FFF2-40B4-BE49-F238E27FC236}">
                <a16:creationId xmlns:a16="http://schemas.microsoft.com/office/drawing/2014/main" id="{236E824B-6B2A-7049-86FC-63896BD117F4}"/>
              </a:ext>
            </a:extLst>
          </p:cNvPr>
          <p:cNvSpPr>
            <a:spLocks noGrp="1"/>
          </p:cNvSpPr>
          <p:nvPr>
            <p:ph type="body" sz="quarter" idx="24" hasCustomPrompt="1"/>
          </p:nvPr>
        </p:nvSpPr>
        <p:spPr>
          <a:xfrm>
            <a:off x="2184981" y="1795280"/>
            <a:ext cx="2448000" cy="576000"/>
          </a:xfrm>
          <a:prstGeom prst="roundRect">
            <a:avLst>
              <a:gd name="adj" fmla="val 9056"/>
            </a:avLst>
          </a:prstGeom>
          <a:solidFill>
            <a:srgbClr val="DCECD5"/>
          </a:solidFill>
        </p:spPr>
        <p:txBody>
          <a:bodyPr anchor="ctr" anchorCtr="0"/>
          <a:lstStyle>
            <a:lvl1pPr marL="0" indent="0" algn="ctr">
              <a:buNone/>
              <a:defRPr b="1">
                <a:solidFill>
                  <a:schemeClr val="accent1"/>
                </a:solidFill>
                <a:latin typeface="+mj-lt"/>
              </a:defRPr>
            </a:lvl1pPr>
          </a:lstStyle>
          <a:p>
            <a:pPr lvl="0"/>
            <a:r>
              <a:rPr lang="sv-SE" err="1"/>
              <a:t>Underrubik</a:t>
            </a:r>
            <a:endParaRPr lang="sv-SE"/>
          </a:p>
        </p:txBody>
      </p:sp>
      <p:sp>
        <p:nvSpPr>
          <p:cNvPr id="8" name="Platshållare för bild 1">
            <a:extLst>
              <a:ext uri="{FF2B5EF4-FFF2-40B4-BE49-F238E27FC236}">
                <a16:creationId xmlns:a16="http://schemas.microsoft.com/office/drawing/2014/main" id="{AAA57665-079F-D145-9AFF-8A6C84372D8A}"/>
              </a:ext>
            </a:extLst>
          </p:cNvPr>
          <p:cNvSpPr>
            <a:spLocks noGrp="1"/>
          </p:cNvSpPr>
          <p:nvPr>
            <p:ph type="pic" sz="quarter" idx="26" hasCustomPrompt="1"/>
          </p:nvPr>
        </p:nvSpPr>
        <p:spPr>
          <a:xfrm>
            <a:off x="756000" y="2661773"/>
            <a:ext cx="5281792" cy="2978514"/>
          </a:xfrm>
        </p:spPr>
        <p:txBody>
          <a:bodyPr/>
          <a:lstStyle>
            <a:lvl1pPr marL="0" indent="0" algn="ctr">
              <a:buNone/>
              <a:defRPr sz="1600"/>
            </a:lvl1pPr>
          </a:lstStyle>
          <a:p>
            <a:r>
              <a:rPr lang="sv-SE"/>
              <a:t>2 bilder</a:t>
            </a:r>
          </a:p>
        </p:txBody>
      </p:sp>
      <p:sp>
        <p:nvSpPr>
          <p:cNvPr id="9" name="Platshållare för text 1">
            <a:extLst>
              <a:ext uri="{FF2B5EF4-FFF2-40B4-BE49-F238E27FC236}">
                <a16:creationId xmlns:a16="http://schemas.microsoft.com/office/drawing/2014/main" id="{DA1B1ADB-90BE-6F45-B0CE-3B2204AA12D3}"/>
              </a:ext>
            </a:extLst>
          </p:cNvPr>
          <p:cNvSpPr>
            <a:spLocks noGrp="1"/>
          </p:cNvSpPr>
          <p:nvPr>
            <p:ph type="body" sz="quarter" idx="18" hasCustomPrompt="1"/>
          </p:nvPr>
        </p:nvSpPr>
        <p:spPr>
          <a:xfrm>
            <a:off x="752983" y="5719750"/>
            <a:ext cx="5281792" cy="195699"/>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
        <p:nvSpPr>
          <p:cNvPr id="14" name="Platshållare för text 4">
            <a:extLst>
              <a:ext uri="{FF2B5EF4-FFF2-40B4-BE49-F238E27FC236}">
                <a16:creationId xmlns:a16="http://schemas.microsoft.com/office/drawing/2014/main" id="{FDD1AED7-0475-684F-8AAB-530904569FEA}"/>
              </a:ext>
            </a:extLst>
          </p:cNvPr>
          <p:cNvSpPr>
            <a:spLocks noGrp="1"/>
          </p:cNvSpPr>
          <p:nvPr>
            <p:ph type="body" sz="quarter" idx="25" hasCustomPrompt="1"/>
          </p:nvPr>
        </p:nvSpPr>
        <p:spPr>
          <a:xfrm>
            <a:off x="7546936" y="1795280"/>
            <a:ext cx="2448000" cy="576000"/>
          </a:xfrm>
          <a:prstGeom prst="roundRect">
            <a:avLst>
              <a:gd name="adj" fmla="val 9056"/>
            </a:avLst>
          </a:prstGeom>
          <a:solidFill>
            <a:srgbClr val="DCECD5"/>
          </a:solidFill>
        </p:spPr>
        <p:txBody>
          <a:bodyPr anchor="ctr" anchorCtr="0"/>
          <a:lstStyle>
            <a:lvl1pPr marL="0" indent="0" algn="ctr">
              <a:buNone/>
              <a:defRPr b="1">
                <a:solidFill>
                  <a:schemeClr val="accent1"/>
                </a:solidFill>
                <a:latin typeface="+mj-lt"/>
              </a:defRPr>
            </a:lvl1pPr>
          </a:lstStyle>
          <a:p>
            <a:pPr lvl="0"/>
            <a:r>
              <a:rPr lang="sv-SE" err="1"/>
              <a:t>Underrubik</a:t>
            </a:r>
            <a:endParaRPr lang="sv-SE"/>
          </a:p>
        </p:txBody>
      </p:sp>
      <p:sp>
        <p:nvSpPr>
          <p:cNvPr id="10" name="Platshållare för bild 2">
            <a:extLst>
              <a:ext uri="{FF2B5EF4-FFF2-40B4-BE49-F238E27FC236}">
                <a16:creationId xmlns:a16="http://schemas.microsoft.com/office/drawing/2014/main" id="{1BB7FB6D-F6D6-3748-9C39-1A71BD51C4AF}"/>
              </a:ext>
            </a:extLst>
          </p:cNvPr>
          <p:cNvSpPr>
            <a:spLocks noGrp="1"/>
          </p:cNvSpPr>
          <p:nvPr>
            <p:ph type="pic" sz="quarter" idx="27" hasCustomPrompt="1"/>
          </p:nvPr>
        </p:nvSpPr>
        <p:spPr>
          <a:xfrm>
            <a:off x="6157734" y="2661773"/>
            <a:ext cx="5281792" cy="2978514"/>
          </a:xfrm>
        </p:spPr>
        <p:txBody>
          <a:bodyPr/>
          <a:lstStyle>
            <a:lvl1pPr marL="0" indent="0" algn="ctr">
              <a:buNone/>
              <a:defRPr sz="1600"/>
            </a:lvl1pPr>
          </a:lstStyle>
          <a:p>
            <a:r>
              <a:rPr lang="sv-SE"/>
              <a:t>2 bilder</a:t>
            </a:r>
          </a:p>
        </p:txBody>
      </p:sp>
      <p:sp>
        <p:nvSpPr>
          <p:cNvPr id="11" name="Platshållare för text 1">
            <a:extLst>
              <a:ext uri="{FF2B5EF4-FFF2-40B4-BE49-F238E27FC236}">
                <a16:creationId xmlns:a16="http://schemas.microsoft.com/office/drawing/2014/main" id="{A5396FB3-CC23-114C-9F5C-70ABD41DE9A3}"/>
              </a:ext>
            </a:extLst>
          </p:cNvPr>
          <p:cNvSpPr>
            <a:spLocks noGrp="1"/>
          </p:cNvSpPr>
          <p:nvPr>
            <p:ph type="body" sz="quarter" idx="28" hasCustomPrompt="1"/>
          </p:nvPr>
        </p:nvSpPr>
        <p:spPr>
          <a:xfrm>
            <a:off x="6184519" y="5719750"/>
            <a:ext cx="5281792" cy="195699"/>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29535323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1530342" y="489186"/>
            <a:ext cx="9168138" cy="433233"/>
          </a:xfrm>
        </p:spPr>
        <p:txBody>
          <a:bodyPr anchor="t" anchorCtr="0"/>
          <a:lstStyle/>
          <a:p>
            <a:r>
              <a:rPr lang="sv-SE"/>
              <a:t>Klicka här för att ändra mall för rubrikformat</a:t>
            </a:r>
          </a:p>
        </p:txBody>
      </p:sp>
      <p:sp>
        <p:nvSpPr>
          <p:cNvPr id="5" name="Platshållare för bild 1">
            <a:extLst>
              <a:ext uri="{FF2B5EF4-FFF2-40B4-BE49-F238E27FC236}">
                <a16:creationId xmlns:a16="http://schemas.microsoft.com/office/drawing/2014/main" id="{80BAF292-2C73-334D-9773-EB1B07C31A98}"/>
              </a:ext>
            </a:extLst>
          </p:cNvPr>
          <p:cNvSpPr>
            <a:spLocks noGrp="1"/>
          </p:cNvSpPr>
          <p:nvPr>
            <p:ph type="pic" sz="quarter" idx="11"/>
          </p:nvPr>
        </p:nvSpPr>
        <p:spPr>
          <a:xfrm>
            <a:off x="1530342" y="1097921"/>
            <a:ext cx="4459610" cy="2505379"/>
          </a:xfrm>
        </p:spPr>
        <p:txBody>
          <a:bodyPr/>
          <a:lstStyle/>
          <a:p>
            <a:endParaRPr lang="sv-SE"/>
          </a:p>
        </p:txBody>
      </p:sp>
      <p:sp>
        <p:nvSpPr>
          <p:cNvPr id="7" name="Platshållare för bild 2">
            <a:extLst>
              <a:ext uri="{FF2B5EF4-FFF2-40B4-BE49-F238E27FC236}">
                <a16:creationId xmlns:a16="http://schemas.microsoft.com/office/drawing/2014/main" id="{258194F0-A039-1E4F-A71D-5D4224953C3C}"/>
              </a:ext>
            </a:extLst>
          </p:cNvPr>
          <p:cNvSpPr>
            <a:spLocks noGrp="1"/>
          </p:cNvSpPr>
          <p:nvPr>
            <p:ph type="pic" sz="quarter" idx="15"/>
          </p:nvPr>
        </p:nvSpPr>
        <p:spPr>
          <a:xfrm>
            <a:off x="1530342" y="3717356"/>
            <a:ext cx="4459610" cy="2505379"/>
          </a:xfrm>
        </p:spPr>
        <p:txBody>
          <a:bodyPr/>
          <a:lstStyle/>
          <a:p>
            <a:endParaRPr lang="sv-SE"/>
          </a:p>
        </p:txBody>
      </p:sp>
      <p:sp>
        <p:nvSpPr>
          <p:cNvPr id="8" name="Platshållare för bild 3">
            <a:extLst>
              <a:ext uri="{FF2B5EF4-FFF2-40B4-BE49-F238E27FC236}">
                <a16:creationId xmlns:a16="http://schemas.microsoft.com/office/drawing/2014/main" id="{B47C8FF2-7204-EF47-BAF1-E21FFDBC2E29}"/>
              </a:ext>
            </a:extLst>
          </p:cNvPr>
          <p:cNvSpPr>
            <a:spLocks noGrp="1"/>
          </p:cNvSpPr>
          <p:nvPr>
            <p:ph type="pic" sz="quarter" idx="16"/>
          </p:nvPr>
        </p:nvSpPr>
        <p:spPr>
          <a:xfrm>
            <a:off x="6211438" y="1097921"/>
            <a:ext cx="4459610" cy="2505379"/>
          </a:xfrm>
        </p:spPr>
        <p:txBody>
          <a:bodyPr/>
          <a:lstStyle/>
          <a:p>
            <a:endParaRPr lang="sv-SE"/>
          </a:p>
        </p:txBody>
      </p:sp>
      <p:sp>
        <p:nvSpPr>
          <p:cNvPr id="12" name="Platshållare för bild 4">
            <a:extLst>
              <a:ext uri="{FF2B5EF4-FFF2-40B4-BE49-F238E27FC236}">
                <a16:creationId xmlns:a16="http://schemas.microsoft.com/office/drawing/2014/main" id="{FF5A33A4-BE5A-A74B-BBED-E56A3D04B841}"/>
              </a:ext>
            </a:extLst>
          </p:cNvPr>
          <p:cNvSpPr>
            <a:spLocks noGrp="1"/>
          </p:cNvSpPr>
          <p:nvPr>
            <p:ph type="pic" sz="quarter" idx="17"/>
          </p:nvPr>
        </p:nvSpPr>
        <p:spPr>
          <a:xfrm>
            <a:off x="6211438" y="3717356"/>
            <a:ext cx="4459610" cy="2505379"/>
          </a:xfrm>
        </p:spPr>
        <p:txBody>
          <a:bodyPr/>
          <a:lstStyle/>
          <a:p>
            <a:endParaRPr lang="sv-SE"/>
          </a:p>
        </p:txBody>
      </p:sp>
      <p:sp>
        <p:nvSpPr>
          <p:cNvPr id="9" name="Platshållare för text 1">
            <a:extLst>
              <a:ext uri="{FF2B5EF4-FFF2-40B4-BE49-F238E27FC236}">
                <a16:creationId xmlns:a16="http://schemas.microsoft.com/office/drawing/2014/main" id="{25EA6B84-71BB-1746-9A5F-E437185D9AC5}"/>
              </a:ext>
            </a:extLst>
          </p:cNvPr>
          <p:cNvSpPr>
            <a:spLocks noGrp="1"/>
          </p:cNvSpPr>
          <p:nvPr>
            <p:ph type="body" sz="quarter" idx="18" hasCustomPrompt="1"/>
          </p:nvPr>
        </p:nvSpPr>
        <p:spPr>
          <a:xfrm>
            <a:off x="1530342" y="6309360"/>
            <a:ext cx="9140706" cy="142629"/>
          </a:xfrm>
        </p:spPr>
        <p:txBody>
          <a:bodyPr/>
          <a:lstStyle>
            <a:lvl1pPr marL="0" indent="0">
              <a:lnSpc>
                <a:spcPct val="100000"/>
              </a:lnSpc>
              <a:buNone/>
              <a:defRPr lang="sv-SE" sz="1200" dirty="0" smtClean="0"/>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spTree>
    <p:extLst>
      <p:ext uri="{BB962C8B-B14F-4D97-AF65-F5344CB8AC3E}">
        <p14:creationId xmlns:p14="http://schemas.microsoft.com/office/powerpoint/2010/main" val="598626795"/>
      </p:ext>
    </p:extLst>
  </p:cSld>
  <p:clrMapOvr>
    <a:masterClrMapping/>
  </p:clrMapOvr>
  <p:extLst>
    <p:ext uri="{DCECCB84-F9BA-43D5-87BE-67443E8EF086}">
      <p15:sldGuideLst xmlns:p15="http://schemas.microsoft.com/office/powerpoint/2012/main">
        <p15:guide id="1" orient="horz" pos="2296">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Foto + Inforut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96992854-E173-8047-836B-33DECB76330F}"/>
              </a:ext>
            </a:extLst>
          </p:cNvPr>
          <p:cNvSpPr>
            <a:spLocks noGrp="1"/>
          </p:cNvSpPr>
          <p:nvPr>
            <p:ph type="title"/>
          </p:nvPr>
        </p:nvSpPr>
        <p:spPr>
          <a:xfrm>
            <a:off x="731838" y="2126703"/>
            <a:ext cx="4240800" cy="1148621"/>
          </a:xfrm>
          <a:prstGeom prst="round2SameRect">
            <a:avLst>
              <a:gd name="adj1" fmla="val 10875"/>
              <a:gd name="adj2" fmla="val 0"/>
            </a:avLst>
          </a:prstGeom>
          <a:solidFill>
            <a:srgbClr val="DCECD5"/>
          </a:solidFill>
        </p:spPr>
        <p:txBody>
          <a:bodyPr lIns="144000" tIns="180000" rIns="144000" bIns="72000">
            <a:spAutoFit/>
          </a:bodyPr>
          <a:lstStyle>
            <a:lvl1pPr marL="0" algn="l" defTabSz="914400" rtl="0" eaLnBrk="1" latinLnBrk="0" hangingPunct="1">
              <a:lnSpc>
                <a:spcPct val="100000"/>
              </a:lnSpc>
              <a:spcBef>
                <a:spcPct val="0"/>
              </a:spcBef>
              <a:buNone/>
              <a:defRPr lang="sv-SE" sz="2800" b="1" kern="1200" dirty="0">
                <a:solidFill>
                  <a:schemeClr val="tx2"/>
                </a:solidFill>
                <a:latin typeface="+mj-lt"/>
                <a:ea typeface="+mj-ea"/>
                <a:cs typeface="+mj-cs"/>
              </a:defRPr>
            </a:lvl1pPr>
          </a:lstStyle>
          <a:p>
            <a:r>
              <a:rPr lang="sv-SE"/>
              <a:t>Klicka här för att ändra mall för rubrikformat</a:t>
            </a:r>
          </a:p>
        </p:txBody>
      </p:sp>
      <p:sp>
        <p:nvSpPr>
          <p:cNvPr id="24" name="Platshållare för text 2">
            <a:extLst>
              <a:ext uri="{FF2B5EF4-FFF2-40B4-BE49-F238E27FC236}">
                <a16:creationId xmlns:a16="http://schemas.microsoft.com/office/drawing/2014/main" id="{27BCBF1B-D6C7-6A49-8A7A-6D7DB4EF4EA4}"/>
              </a:ext>
            </a:extLst>
          </p:cNvPr>
          <p:cNvSpPr>
            <a:spLocks noGrp="1"/>
          </p:cNvSpPr>
          <p:nvPr>
            <p:ph type="body" sz="quarter" idx="11"/>
          </p:nvPr>
        </p:nvSpPr>
        <p:spPr>
          <a:xfrm>
            <a:off x="731838" y="3239884"/>
            <a:ext cx="4240800" cy="1788177"/>
          </a:xfrm>
          <a:prstGeom prst="round2SameRect">
            <a:avLst>
              <a:gd name="adj1" fmla="val 0"/>
              <a:gd name="adj2" fmla="val 7005"/>
            </a:avLst>
          </a:prstGeom>
          <a:solidFill>
            <a:srgbClr val="DCECD5"/>
          </a:solidFill>
        </p:spPr>
        <p:txBody>
          <a:bodyPr wrap="square" lIns="144000" tIns="36000" rIns="144000" bIns="180000">
            <a:spAutoFit/>
          </a:bodyPr>
          <a:lstStyle>
            <a:lvl1pPr marL="0" indent="0">
              <a:lnSpc>
                <a:spcPct val="100000"/>
              </a:lnSpc>
              <a:buNone/>
              <a:defRPr lang="sv-SE" sz="2000" dirty="0" smtClean="0"/>
            </a:lvl1pPr>
          </a:lstStyle>
          <a:p>
            <a:pPr lvl="0"/>
            <a:r>
              <a:rPr lang="sv-SE"/>
              <a:t>Klicka här för att ändra format på bakgrundstexten</a:t>
            </a:r>
          </a:p>
          <a:p>
            <a:pPr lvl="0"/>
            <a:r>
              <a:rPr lang="sv-SE"/>
              <a:t>Plats för text</a:t>
            </a:r>
          </a:p>
          <a:p>
            <a:pPr lvl="0"/>
            <a:r>
              <a:rPr lang="sv-SE"/>
              <a:t>Plats för text</a:t>
            </a:r>
          </a:p>
        </p:txBody>
      </p:sp>
      <p:sp>
        <p:nvSpPr>
          <p:cNvPr id="10" name="Platshållare för text 1">
            <a:extLst>
              <a:ext uri="{FF2B5EF4-FFF2-40B4-BE49-F238E27FC236}">
                <a16:creationId xmlns:a16="http://schemas.microsoft.com/office/drawing/2014/main" id="{783D78BD-6273-DD4D-A4D0-A7B1DCD7EB0C}"/>
              </a:ext>
            </a:extLst>
          </p:cNvPr>
          <p:cNvSpPr>
            <a:spLocks noGrp="1"/>
          </p:cNvSpPr>
          <p:nvPr>
            <p:ph type="body" sz="quarter" idx="18" hasCustomPrompt="1"/>
          </p:nvPr>
        </p:nvSpPr>
        <p:spPr>
          <a:xfrm>
            <a:off x="245876" y="6436132"/>
            <a:ext cx="5212723" cy="177411"/>
          </a:xfrm>
        </p:spPr>
        <p:txBody>
          <a:bodyPr/>
          <a:lstStyle>
            <a:lvl1pPr marL="0" indent="0">
              <a:lnSpc>
                <a:spcPct val="100000"/>
              </a:lnSpc>
              <a:buNone/>
              <a:defRPr lang="sv-SE" sz="1200" dirty="0" smtClean="0">
                <a:solidFill>
                  <a:srgbClr val="FFFFFF"/>
                </a:solidFill>
              </a:defRPr>
            </a:lvl1pPr>
            <a:lvl2pPr marL="249238" indent="0">
              <a:buNone/>
              <a:defRPr sz="2000"/>
            </a:lvl2pPr>
            <a:lvl3pPr marL="249238" indent="0">
              <a:buNone/>
              <a:defRPr sz="2000"/>
            </a:lvl3pPr>
            <a:lvl4pPr marL="249238" indent="0">
              <a:buNone/>
              <a:defRPr sz="2000"/>
            </a:lvl4pPr>
            <a:lvl5pPr marL="249238" indent="0">
              <a:buNone/>
              <a:defRPr sz="2000"/>
            </a:lvl5pPr>
          </a:lstStyle>
          <a:p>
            <a:pPr lvl="0"/>
            <a:r>
              <a:rPr lang="sv-SE"/>
              <a:t>Källa: </a:t>
            </a:r>
          </a:p>
        </p:txBody>
      </p:sp>
      <p:pic>
        <p:nvPicPr>
          <p:cNvPr id="11" name="Bild 10">
            <a:extLst>
              <a:ext uri="{FF2B5EF4-FFF2-40B4-BE49-F238E27FC236}">
                <a16:creationId xmlns:a16="http://schemas.microsoft.com/office/drawing/2014/main" id="{58E204E1-A299-9946-B4A8-B09EFFB40DA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74851" y="244457"/>
            <a:ext cx="821117" cy="216000"/>
          </a:xfrm>
          <a:prstGeom prst="rect">
            <a:avLst/>
          </a:prstGeom>
        </p:spPr>
      </p:pic>
    </p:spTree>
    <p:extLst>
      <p:ext uri="{BB962C8B-B14F-4D97-AF65-F5344CB8AC3E}">
        <p14:creationId xmlns:p14="http://schemas.microsoft.com/office/powerpoint/2010/main" val="2518537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or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BC0F49-B5A5-964F-AB95-FF748F86CB1F}"/>
              </a:ext>
            </a:extLst>
          </p:cNvPr>
          <p:cNvSpPr>
            <a:spLocks noGrp="1"/>
          </p:cNvSpPr>
          <p:nvPr>
            <p:ph type="title"/>
          </p:nvPr>
        </p:nvSpPr>
        <p:spPr>
          <a:xfrm>
            <a:off x="732188" y="1994400"/>
            <a:ext cx="8359200" cy="1738800"/>
          </a:xfrm>
        </p:spPr>
        <p:txBody>
          <a:bodyPr/>
          <a:lstStyle>
            <a:lvl1pPr>
              <a:lnSpc>
                <a:spcPct val="100000"/>
              </a:lnSpc>
              <a:defRPr sz="6000"/>
            </a:lvl1pPr>
          </a:lstStyle>
          <a:p>
            <a:r>
              <a:rPr lang="sv-SE"/>
              <a:t>Klicka här för att ändra mall för rubrikformat</a:t>
            </a:r>
          </a:p>
        </p:txBody>
      </p:sp>
      <p:sp>
        <p:nvSpPr>
          <p:cNvPr id="4" name="Platshållare för text 1">
            <a:extLst>
              <a:ext uri="{FF2B5EF4-FFF2-40B4-BE49-F238E27FC236}">
                <a16:creationId xmlns:a16="http://schemas.microsoft.com/office/drawing/2014/main" id="{1524DC0D-06BC-294F-A00C-560C0F23AD1A}"/>
              </a:ext>
            </a:extLst>
          </p:cNvPr>
          <p:cNvSpPr>
            <a:spLocks noGrp="1"/>
          </p:cNvSpPr>
          <p:nvPr>
            <p:ph type="body" sz="quarter" idx="10"/>
          </p:nvPr>
        </p:nvSpPr>
        <p:spPr>
          <a:xfrm>
            <a:off x="731838" y="3970196"/>
            <a:ext cx="8359775" cy="814455"/>
          </a:xfrm>
        </p:spPr>
        <p:txBody>
          <a:bodyPr/>
          <a:lstStyle>
            <a:lvl1pPr marL="0" indent="0">
              <a:buNone/>
              <a:defRPr/>
            </a:lvl1pPr>
            <a:lvl2pPr marL="249238" indent="0">
              <a:buNone/>
              <a:defRPr/>
            </a:lvl2pPr>
          </a:lstStyle>
          <a:p>
            <a:pPr lvl="0"/>
            <a:r>
              <a:rPr lang="sv-SE"/>
              <a:t>Klicka här för att ändra format på bakgrundstexten</a:t>
            </a:r>
          </a:p>
          <a:p>
            <a:pPr lvl="0"/>
            <a:r>
              <a:rPr lang="sv-SE"/>
              <a:t>Plats för text på två rader</a:t>
            </a:r>
          </a:p>
        </p:txBody>
      </p:sp>
    </p:spTree>
    <p:extLst>
      <p:ext uri="{BB962C8B-B14F-4D97-AF65-F5344CB8AC3E}">
        <p14:creationId xmlns:p14="http://schemas.microsoft.com/office/powerpoint/2010/main" val="14575118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Rubrik och innehåll i tvåspalt">
  <p:cSld name="Rubrik och innehåll i tvåspalt">
    <p:spTree>
      <p:nvGrpSpPr>
        <p:cNvPr id="1" name="Shape 54"/>
        <p:cNvGrpSpPr/>
        <p:nvPr/>
      </p:nvGrpSpPr>
      <p:grpSpPr>
        <a:xfrm>
          <a:off x="0" y="0"/>
          <a:ext cx="0" cy="0"/>
          <a:chOff x="0" y="0"/>
          <a:chExt cx="0" cy="0"/>
        </a:xfrm>
      </p:grpSpPr>
      <p:sp>
        <p:nvSpPr>
          <p:cNvPr id="55" name="Google Shape;55;p58"/>
          <p:cNvSpPr txBox="1">
            <a:spLocks noGrp="1"/>
          </p:cNvSpPr>
          <p:nvPr>
            <p:ph type="title"/>
          </p:nvPr>
        </p:nvSpPr>
        <p:spPr>
          <a:xfrm>
            <a:off x="755071" y="1226128"/>
            <a:ext cx="10643755" cy="911374"/>
          </a:xfrm>
          <a:prstGeom prst="rect">
            <a:avLst/>
          </a:prstGeom>
          <a:noFill/>
          <a:ln>
            <a:noFill/>
          </a:ln>
        </p:spPr>
        <p:txBody>
          <a:bodyPr spcFirstLastPara="1" wrap="square" lIns="0" tIns="0" rIns="0" bIns="0" anchor="b" anchorCtr="0">
            <a:noAutofit/>
          </a:bodyPr>
          <a:lstStyle>
            <a:lvl1pPr lvl="0" algn="l">
              <a:lnSpc>
                <a:spcPct val="2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58"/>
          <p:cNvSpPr txBox="1">
            <a:spLocks noGrp="1"/>
          </p:cNvSpPr>
          <p:nvPr>
            <p:ph type="body" idx="1"/>
          </p:nvPr>
        </p:nvSpPr>
        <p:spPr>
          <a:xfrm>
            <a:off x="755072" y="2407521"/>
            <a:ext cx="5198919" cy="3681552"/>
          </a:xfrm>
          <a:prstGeom prst="rect">
            <a:avLst/>
          </a:prstGeom>
          <a:noFill/>
          <a:ln>
            <a:noFill/>
          </a:ln>
        </p:spPr>
        <p:txBody>
          <a:bodyPr spcFirstLastPara="1" wrap="square" lIns="0" tIns="0" rIns="0" bIns="0" anchor="t" anchorCtr="0">
            <a:noAutofit/>
          </a:bodyPr>
          <a:lstStyle>
            <a:lvl1pPr marL="457200" lvl="0" indent="-331470" algn="l">
              <a:lnSpc>
                <a:spcPct val="166666"/>
              </a:lnSpc>
              <a:spcBef>
                <a:spcPts val="1000"/>
              </a:spcBef>
              <a:spcAft>
                <a:spcPts val="0"/>
              </a:spcAft>
              <a:buClr>
                <a:schemeClr val="dk1"/>
              </a:buClr>
              <a:buSzPts val="1620"/>
              <a:buChar char="•"/>
              <a:defRPr/>
            </a:lvl1pPr>
            <a:lvl2pPr marL="914400" lvl="1" indent="-331469" algn="l">
              <a:lnSpc>
                <a:spcPct val="90000"/>
              </a:lnSpc>
              <a:spcBef>
                <a:spcPts val="300"/>
              </a:spcBef>
              <a:spcAft>
                <a:spcPts val="0"/>
              </a:spcAft>
              <a:buClr>
                <a:schemeClr val="dk1"/>
              </a:buClr>
              <a:buSzPts val="1620"/>
              <a:buChar char="–"/>
              <a:defRPr/>
            </a:lvl2pPr>
            <a:lvl3pPr marL="1371600" lvl="2" indent="-331469" algn="l">
              <a:lnSpc>
                <a:spcPct val="90000"/>
              </a:lnSpc>
              <a:spcBef>
                <a:spcPts val="300"/>
              </a:spcBef>
              <a:spcAft>
                <a:spcPts val="0"/>
              </a:spcAft>
              <a:buClr>
                <a:schemeClr val="dk1"/>
              </a:buClr>
              <a:buSzPts val="1620"/>
              <a:buChar char="–"/>
              <a:defRPr/>
            </a:lvl3pPr>
            <a:lvl4pPr marL="1828800" lvl="3" indent="-331469" algn="l">
              <a:lnSpc>
                <a:spcPct val="90000"/>
              </a:lnSpc>
              <a:spcBef>
                <a:spcPts val="300"/>
              </a:spcBef>
              <a:spcAft>
                <a:spcPts val="0"/>
              </a:spcAft>
              <a:buClr>
                <a:schemeClr val="dk1"/>
              </a:buClr>
              <a:buSzPts val="1620"/>
              <a:buChar char="–"/>
              <a:defRPr/>
            </a:lvl4pPr>
            <a:lvl5pPr marL="2286000" lvl="4" indent="-331470" algn="l">
              <a:lnSpc>
                <a:spcPct val="90000"/>
              </a:lnSpc>
              <a:spcBef>
                <a:spcPts val="300"/>
              </a:spcBef>
              <a:spcAft>
                <a:spcPts val="0"/>
              </a:spcAft>
              <a:buClr>
                <a:schemeClr val="dk1"/>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58"/>
          <p:cNvSpPr txBox="1">
            <a:spLocks noGrp="1"/>
          </p:cNvSpPr>
          <p:nvPr>
            <p:ph type="body" idx="2"/>
          </p:nvPr>
        </p:nvSpPr>
        <p:spPr>
          <a:xfrm>
            <a:off x="6231083" y="2407521"/>
            <a:ext cx="5198919" cy="3681552"/>
          </a:xfrm>
          <a:prstGeom prst="rect">
            <a:avLst/>
          </a:prstGeom>
          <a:noFill/>
          <a:ln>
            <a:noFill/>
          </a:ln>
        </p:spPr>
        <p:txBody>
          <a:bodyPr spcFirstLastPara="1" wrap="square" lIns="0" tIns="0" rIns="0" bIns="0" anchor="t" anchorCtr="0">
            <a:noAutofit/>
          </a:bodyPr>
          <a:lstStyle>
            <a:lvl1pPr marL="457200" lvl="0" indent="-331470" algn="l">
              <a:lnSpc>
                <a:spcPct val="166666"/>
              </a:lnSpc>
              <a:spcBef>
                <a:spcPts val="1000"/>
              </a:spcBef>
              <a:spcAft>
                <a:spcPts val="0"/>
              </a:spcAft>
              <a:buClr>
                <a:schemeClr val="dk1"/>
              </a:buClr>
              <a:buSzPts val="1620"/>
              <a:buChar char="•"/>
              <a:defRPr/>
            </a:lvl1pPr>
            <a:lvl2pPr marL="914400" lvl="1" indent="-331469" algn="l">
              <a:lnSpc>
                <a:spcPct val="90000"/>
              </a:lnSpc>
              <a:spcBef>
                <a:spcPts val="300"/>
              </a:spcBef>
              <a:spcAft>
                <a:spcPts val="0"/>
              </a:spcAft>
              <a:buClr>
                <a:schemeClr val="dk1"/>
              </a:buClr>
              <a:buSzPts val="1620"/>
              <a:buChar char="–"/>
              <a:defRPr/>
            </a:lvl2pPr>
            <a:lvl3pPr marL="1371600" lvl="2" indent="-331469" algn="l">
              <a:lnSpc>
                <a:spcPct val="90000"/>
              </a:lnSpc>
              <a:spcBef>
                <a:spcPts val="300"/>
              </a:spcBef>
              <a:spcAft>
                <a:spcPts val="0"/>
              </a:spcAft>
              <a:buClr>
                <a:schemeClr val="dk1"/>
              </a:buClr>
              <a:buSzPts val="1620"/>
              <a:buChar char="–"/>
              <a:defRPr/>
            </a:lvl3pPr>
            <a:lvl4pPr marL="1828800" lvl="3" indent="-331469" algn="l">
              <a:lnSpc>
                <a:spcPct val="90000"/>
              </a:lnSpc>
              <a:spcBef>
                <a:spcPts val="300"/>
              </a:spcBef>
              <a:spcAft>
                <a:spcPts val="0"/>
              </a:spcAft>
              <a:buClr>
                <a:schemeClr val="dk1"/>
              </a:buClr>
              <a:buSzPts val="1620"/>
              <a:buChar char="–"/>
              <a:defRPr/>
            </a:lvl4pPr>
            <a:lvl5pPr marL="2286000" lvl="4" indent="-331470" algn="l">
              <a:lnSpc>
                <a:spcPct val="90000"/>
              </a:lnSpc>
              <a:spcBef>
                <a:spcPts val="300"/>
              </a:spcBef>
              <a:spcAft>
                <a:spcPts val="0"/>
              </a:spcAft>
              <a:buClr>
                <a:schemeClr val="dk1"/>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58"/>
          <p:cNvSpPr txBox="1">
            <a:spLocks noGrp="1"/>
          </p:cNvSpPr>
          <p:nvPr>
            <p:ph type="body" idx="3"/>
          </p:nvPr>
        </p:nvSpPr>
        <p:spPr>
          <a:xfrm>
            <a:off x="758825" y="6140310"/>
            <a:ext cx="5205413" cy="26035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900"/>
              <a:buFont typeface="Arial"/>
              <a:buNone/>
              <a:defRPr sz="1000"/>
            </a:lvl1pPr>
            <a:lvl2pPr marL="914400" lvl="1" indent="-331469" algn="l">
              <a:lnSpc>
                <a:spcPct val="90000"/>
              </a:lnSpc>
              <a:spcBef>
                <a:spcPts val="300"/>
              </a:spcBef>
              <a:spcAft>
                <a:spcPts val="0"/>
              </a:spcAft>
              <a:buClr>
                <a:schemeClr val="dk1"/>
              </a:buClr>
              <a:buSzPts val="1620"/>
              <a:buChar char="–"/>
              <a:defRPr/>
            </a:lvl2pPr>
            <a:lvl3pPr marL="1371600" lvl="2" indent="-331469" algn="l">
              <a:lnSpc>
                <a:spcPct val="90000"/>
              </a:lnSpc>
              <a:spcBef>
                <a:spcPts val="300"/>
              </a:spcBef>
              <a:spcAft>
                <a:spcPts val="0"/>
              </a:spcAft>
              <a:buClr>
                <a:schemeClr val="dk1"/>
              </a:buClr>
              <a:buSzPts val="1620"/>
              <a:buChar char="–"/>
              <a:defRPr/>
            </a:lvl3pPr>
            <a:lvl4pPr marL="1828800" lvl="3" indent="-331469" algn="l">
              <a:lnSpc>
                <a:spcPct val="90000"/>
              </a:lnSpc>
              <a:spcBef>
                <a:spcPts val="300"/>
              </a:spcBef>
              <a:spcAft>
                <a:spcPts val="0"/>
              </a:spcAft>
              <a:buClr>
                <a:schemeClr val="dk1"/>
              </a:buClr>
              <a:buSzPts val="1620"/>
              <a:buChar char="–"/>
              <a:defRPr/>
            </a:lvl4pPr>
            <a:lvl5pPr marL="2286000" lvl="4" indent="-331470" algn="l">
              <a:lnSpc>
                <a:spcPct val="90000"/>
              </a:lnSpc>
              <a:spcBef>
                <a:spcPts val="300"/>
              </a:spcBef>
              <a:spcAft>
                <a:spcPts val="0"/>
              </a:spcAft>
              <a:buClr>
                <a:schemeClr val="dk1"/>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58"/>
          <p:cNvSpPr txBox="1">
            <a:spLocks noGrp="1"/>
          </p:cNvSpPr>
          <p:nvPr>
            <p:ph type="body" idx="4"/>
          </p:nvPr>
        </p:nvSpPr>
        <p:spPr>
          <a:xfrm>
            <a:off x="6219234" y="6140310"/>
            <a:ext cx="5205413" cy="26035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900"/>
              <a:buFont typeface="Arial"/>
              <a:buNone/>
              <a:defRPr sz="1000"/>
            </a:lvl1pPr>
            <a:lvl2pPr marL="914400" lvl="1" indent="-331469" algn="l">
              <a:lnSpc>
                <a:spcPct val="90000"/>
              </a:lnSpc>
              <a:spcBef>
                <a:spcPts val="300"/>
              </a:spcBef>
              <a:spcAft>
                <a:spcPts val="0"/>
              </a:spcAft>
              <a:buClr>
                <a:schemeClr val="dk1"/>
              </a:buClr>
              <a:buSzPts val="1620"/>
              <a:buChar char="–"/>
              <a:defRPr/>
            </a:lvl2pPr>
            <a:lvl3pPr marL="1371600" lvl="2" indent="-331469" algn="l">
              <a:lnSpc>
                <a:spcPct val="90000"/>
              </a:lnSpc>
              <a:spcBef>
                <a:spcPts val="300"/>
              </a:spcBef>
              <a:spcAft>
                <a:spcPts val="0"/>
              </a:spcAft>
              <a:buClr>
                <a:schemeClr val="dk1"/>
              </a:buClr>
              <a:buSzPts val="1620"/>
              <a:buChar char="–"/>
              <a:defRPr/>
            </a:lvl3pPr>
            <a:lvl4pPr marL="1828800" lvl="3" indent="-331469" algn="l">
              <a:lnSpc>
                <a:spcPct val="90000"/>
              </a:lnSpc>
              <a:spcBef>
                <a:spcPts val="300"/>
              </a:spcBef>
              <a:spcAft>
                <a:spcPts val="0"/>
              </a:spcAft>
              <a:buClr>
                <a:schemeClr val="dk1"/>
              </a:buClr>
              <a:buSzPts val="1620"/>
              <a:buChar char="–"/>
              <a:defRPr/>
            </a:lvl4pPr>
            <a:lvl5pPr marL="2286000" lvl="4" indent="-331470" algn="l">
              <a:lnSpc>
                <a:spcPct val="90000"/>
              </a:lnSpc>
              <a:spcBef>
                <a:spcPts val="300"/>
              </a:spcBef>
              <a:spcAft>
                <a:spcPts val="0"/>
              </a:spcAft>
              <a:buClr>
                <a:schemeClr val="dk1"/>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58"/>
          <p:cNvSpPr/>
          <p:nvPr/>
        </p:nvSpPr>
        <p:spPr>
          <a:xfrm>
            <a:off x="-2088107" y="24063"/>
            <a:ext cx="2003883" cy="1269322"/>
          </a:xfrm>
          <a:prstGeom prst="rect">
            <a:avLst/>
          </a:prstGeom>
          <a:solidFill>
            <a:srgbClr val="BFBFBF"/>
          </a:solid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Clr>
                <a:srgbClr val="000000"/>
              </a:buClr>
              <a:buSzPts val="1200"/>
              <a:buFont typeface="Arial"/>
              <a:buNone/>
            </a:pPr>
            <a:r>
              <a:rPr lang="sv-SE" sz="1200" b="0" i="1" u="none" strike="noStrike" cap="none">
                <a:solidFill>
                  <a:srgbClr val="000000"/>
                </a:solidFill>
                <a:latin typeface="Calibri"/>
                <a:ea typeface="Calibri"/>
                <a:cs typeface="Calibri"/>
                <a:sym typeface="Calibri"/>
              </a:rPr>
              <a:t>Rubrik och innehåll i tvåspalt</a:t>
            </a:r>
            <a:r>
              <a:rPr lang="sv-SE" sz="1200" b="0" i="0" u="none" strike="noStrike" cap="none">
                <a:solidFill>
                  <a:srgbClr val="000000"/>
                </a:solidFill>
                <a:latin typeface="Calibri"/>
                <a:ea typeface="Calibri"/>
                <a:cs typeface="Calibri"/>
                <a:sym typeface="Calibri"/>
              </a:rPr>
              <a:t>: för en- eller tvåradig rubrik och innehåll i två spalter (text, bild, diagram, film etc.). Du kan också lägga in en bildtext.</a:t>
            </a:r>
            <a:endParaRPr/>
          </a:p>
        </p:txBody>
      </p:sp>
    </p:spTree>
    <p:extLst>
      <p:ext uri="{BB962C8B-B14F-4D97-AF65-F5344CB8AC3E}">
        <p14:creationId xmlns:p14="http://schemas.microsoft.com/office/powerpoint/2010/main" val="238839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1.sv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openxmlformats.org/officeDocument/2006/relationships/image" Target="../media/image1.sv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4.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CECD5">
            <a:alpha val="50000"/>
          </a:srgbClr>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D002A85-B127-475E-ADC4-27F8DC22C10A}"/>
              </a:ext>
            </a:extLst>
          </p:cNvPr>
          <p:cNvSpPr>
            <a:spLocks noGrp="1"/>
          </p:cNvSpPr>
          <p:nvPr>
            <p:ph type="title"/>
          </p:nvPr>
        </p:nvSpPr>
        <p:spPr>
          <a:xfrm>
            <a:off x="756000" y="800100"/>
            <a:ext cx="10673453" cy="880197"/>
          </a:xfrm>
          <a:prstGeom prst="rect">
            <a:avLst/>
          </a:prstGeom>
        </p:spPr>
        <p:txBody>
          <a:bodyPr vert="horz" lIns="0" tIns="0" rIns="0" bIns="0" rtlCol="0" anchor="b" anchorCtr="0">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8FD374E-AE23-4243-BB8A-E206234C6623}"/>
              </a:ext>
            </a:extLst>
          </p:cNvPr>
          <p:cNvSpPr>
            <a:spLocks noGrp="1"/>
          </p:cNvSpPr>
          <p:nvPr>
            <p:ph type="body" idx="1"/>
          </p:nvPr>
        </p:nvSpPr>
        <p:spPr>
          <a:xfrm>
            <a:off x="756000" y="1960708"/>
            <a:ext cx="10673453" cy="435133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7" name="Bild 6">
            <a:extLst>
              <a:ext uri="{FF2B5EF4-FFF2-40B4-BE49-F238E27FC236}">
                <a16:creationId xmlns:a16="http://schemas.microsoft.com/office/drawing/2014/main" id="{94AF1CA2-4C2C-9D48-B04D-9DFC451F8203}"/>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74851" y="244457"/>
            <a:ext cx="821117" cy="216000"/>
          </a:xfrm>
          <a:prstGeom prst="rect">
            <a:avLst/>
          </a:prstGeom>
        </p:spPr>
      </p:pic>
      <p:sp>
        <p:nvSpPr>
          <p:cNvPr id="5" name="textruta 4">
            <a:extLst>
              <a:ext uri="{FF2B5EF4-FFF2-40B4-BE49-F238E27FC236}">
                <a16:creationId xmlns:a16="http://schemas.microsoft.com/office/drawing/2014/main" id="{95B41550-E7BC-8120-B73A-19D8468A1AEE}"/>
              </a:ext>
            </a:extLst>
          </p:cNvPr>
          <p:cNvSpPr txBox="1"/>
          <p:nvPr userDrawn="1">
            <p:extLst>
              <p:ext uri="{1162E1C5-73C7-4A58-AE30-91384D911F3F}">
                <p184:classification xmlns:p184="http://schemas.microsoft.com/office/powerpoint/2018/4/main" val="hdr"/>
              </p:ext>
            </p:extLst>
          </p:nvPr>
        </p:nvSpPr>
        <p:spPr>
          <a:xfrm>
            <a:off x="11363325" y="63500"/>
            <a:ext cx="787400"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cs typeface="Calibri" panose="020F0502020204030204" pitchFamily="34" charset="0"/>
              </a:rPr>
              <a:t>Begränsad delning</a:t>
            </a:r>
          </a:p>
        </p:txBody>
      </p:sp>
    </p:spTree>
    <p:extLst>
      <p:ext uri="{BB962C8B-B14F-4D97-AF65-F5344CB8AC3E}">
        <p14:creationId xmlns:p14="http://schemas.microsoft.com/office/powerpoint/2010/main" val="503881450"/>
      </p:ext>
    </p:extLst>
  </p:cSld>
  <p:clrMap bg1="lt1" tx1="dk1" bg2="lt2" tx2="dk2" accent1="accent1" accent2="accent2" accent3="accent3" accent4="accent4" accent5="accent5" accent6="accent6" hlink="hlink" folHlink="folHlink"/>
  <p:sldLayoutIdLst>
    <p:sldLayoutId id="2147483788" r:id="rId1"/>
    <p:sldLayoutId id="2147483785" r:id="rId2"/>
    <p:sldLayoutId id="2147483786" r:id="rId3"/>
    <p:sldLayoutId id="2147483787" r:id="rId4"/>
    <p:sldLayoutId id="2147483813" r:id="rId5"/>
    <p:sldLayoutId id="2147483713" r:id="rId6"/>
    <p:sldLayoutId id="2147483784" r:id="rId7"/>
    <p:sldLayoutId id="2147483714" r:id="rId8"/>
    <p:sldLayoutId id="2147483720" r:id="rId9"/>
    <p:sldLayoutId id="2147483778" r:id="rId10"/>
    <p:sldLayoutId id="2147483754" r:id="rId11"/>
    <p:sldLayoutId id="2147483779" r:id="rId12"/>
    <p:sldLayoutId id="2147483905" r:id="rId13"/>
  </p:sldLayoutIdLst>
  <p:txStyles>
    <p:titleStyle>
      <a:lvl1pPr algn="l" defTabSz="914400" rtl="0" eaLnBrk="1" latinLnBrk="0" hangingPunct="1">
        <a:lnSpc>
          <a:spcPts val="3600"/>
        </a:lnSpc>
        <a:spcBef>
          <a:spcPct val="0"/>
        </a:spcBef>
        <a:buNone/>
        <a:defRPr sz="3000" b="1" kern="1200">
          <a:solidFill>
            <a:schemeClr val="accent1"/>
          </a:solidFill>
          <a:latin typeface="+mj-lt"/>
          <a:ea typeface="+mj-ea"/>
          <a:cs typeface="+mj-cs"/>
        </a:defRPr>
      </a:lvl1pPr>
    </p:titleStyle>
    <p:body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rgbClr val="53565A"/>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6" userDrawn="1">
          <p15:clr>
            <a:srgbClr val="F26B43"/>
          </p15:clr>
        </p15:guide>
        <p15:guide id="2" pos="46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D002A85-B127-475E-ADC4-27F8DC22C10A}"/>
              </a:ext>
            </a:extLst>
          </p:cNvPr>
          <p:cNvSpPr>
            <a:spLocks noGrp="1"/>
          </p:cNvSpPr>
          <p:nvPr>
            <p:ph type="title"/>
          </p:nvPr>
        </p:nvSpPr>
        <p:spPr>
          <a:xfrm>
            <a:off x="756000" y="800100"/>
            <a:ext cx="10673453" cy="880197"/>
          </a:xfrm>
          <a:prstGeom prst="rect">
            <a:avLst/>
          </a:prstGeom>
        </p:spPr>
        <p:txBody>
          <a:bodyPr vert="horz" lIns="0" tIns="0" rIns="0" bIns="0" rtlCol="0" anchor="b" anchorCtr="0">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8FD374E-AE23-4243-BB8A-E206234C6623}"/>
              </a:ext>
            </a:extLst>
          </p:cNvPr>
          <p:cNvSpPr>
            <a:spLocks noGrp="1"/>
          </p:cNvSpPr>
          <p:nvPr>
            <p:ph type="body" idx="1"/>
          </p:nvPr>
        </p:nvSpPr>
        <p:spPr>
          <a:xfrm>
            <a:off x="756000" y="1960708"/>
            <a:ext cx="10673453" cy="435133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7" name="Bild 6">
            <a:extLst>
              <a:ext uri="{FF2B5EF4-FFF2-40B4-BE49-F238E27FC236}">
                <a16:creationId xmlns:a16="http://schemas.microsoft.com/office/drawing/2014/main" id="{94AF1CA2-4C2C-9D48-B04D-9DFC451F8203}"/>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74851" y="244457"/>
            <a:ext cx="821117" cy="216000"/>
          </a:xfrm>
          <a:prstGeom prst="rect">
            <a:avLst/>
          </a:prstGeom>
        </p:spPr>
      </p:pic>
      <p:sp>
        <p:nvSpPr>
          <p:cNvPr id="5" name="textruta 4">
            <a:extLst>
              <a:ext uri="{FF2B5EF4-FFF2-40B4-BE49-F238E27FC236}">
                <a16:creationId xmlns:a16="http://schemas.microsoft.com/office/drawing/2014/main" id="{A07EF1F8-2F2F-9038-78F3-CED432268588}"/>
              </a:ext>
            </a:extLst>
          </p:cNvPr>
          <p:cNvSpPr txBox="1"/>
          <p:nvPr userDrawn="1">
            <p:extLst>
              <p:ext uri="{1162E1C5-73C7-4A58-AE30-91384D911F3F}">
                <p184:classification xmlns:p184="http://schemas.microsoft.com/office/powerpoint/2018/4/main" val="hdr"/>
              </p:ext>
            </p:extLst>
          </p:nvPr>
        </p:nvSpPr>
        <p:spPr>
          <a:xfrm>
            <a:off x="11363325" y="63500"/>
            <a:ext cx="787400"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cs typeface="Calibri" panose="020F0502020204030204" pitchFamily="34" charset="0"/>
              </a:rPr>
              <a:t>Begränsad delning</a:t>
            </a:r>
          </a:p>
        </p:txBody>
      </p:sp>
    </p:spTree>
    <p:extLst>
      <p:ext uri="{BB962C8B-B14F-4D97-AF65-F5344CB8AC3E}">
        <p14:creationId xmlns:p14="http://schemas.microsoft.com/office/powerpoint/2010/main" val="1887004166"/>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808" r:id="rId3"/>
    <p:sldLayoutId id="2147483809" r:id="rId4"/>
    <p:sldLayoutId id="2147483810" r:id="rId5"/>
    <p:sldLayoutId id="2147483811" r:id="rId6"/>
    <p:sldLayoutId id="2147483812" r:id="rId7"/>
  </p:sldLayoutIdLst>
  <p:txStyles>
    <p:titleStyle>
      <a:lvl1pPr algn="l" defTabSz="914400" rtl="0" eaLnBrk="1" latinLnBrk="0" hangingPunct="1">
        <a:lnSpc>
          <a:spcPts val="3600"/>
        </a:lnSpc>
        <a:spcBef>
          <a:spcPct val="0"/>
        </a:spcBef>
        <a:buNone/>
        <a:defRPr sz="3000" b="1" kern="1200">
          <a:solidFill>
            <a:schemeClr val="accent1"/>
          </a:solidFill>
          <a:latin typeface="+mj-lt"/>
          <a:ea typeface="+mj-ea"/>
          <a:cs typeface="+mj-cs"/>
        </a:defRPr>
      </a:lvl1pPr>
    </p:titleStyle>
    <p:body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rgbClr val="53565A"/>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6" userDrawn="1">
          <p15:clr>
            <a:srgbClr val="F26B43"/>
          </p15:clr>
        </p15:guide>
        <p15:guide id="2" pos="461"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BD7C9">
            <a:alpha val="30000"/>
          </a:srgbClr>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D002A85-B127-475E-ADC4-27F8DC22C10A}"/>
              </a:ext>
            </a:extLst>
          </p:cNvPr>
          <p:cNvSpPr>
            <a:spLocks noGrp="1"/>
          </p:cNvSpPr>
          <p:nvPr>
            <p:ph type="title"/>
          </p:nvPr>
        </p:nvSpPr>
        <p:spPr>
          <a:xfrm>
            <a:off x="756000" y="800100"/>
            <a:ext cx="10673453" cy="880197"/>
          </a:xfrm>
          <a:prstGeom prst="rect">
            <a:avLst/>
          </a:prstGeom>
        </p:spPr>
        <p:txBody>
          <a:bodyPr vert="horz" lIns="0" tIns="0" rIns="0" bIns="0" rtlCol="0" anchor="b" anchorCtr="0">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8FD374E-AE23-4243-BB8A-E206234C6623}"/>
              </a:ext>
            </a:extLst>
          </p:cNvPr>
          <p:cNvSpPr>
            <a:spLocks noGrp="1"/>
          </p:cNvSpPr>
          <p:nvPr>
            <p:ph type="body" idx="1"/>
          </p:nvPr>
        </p:nvSpPr>
        <p:spPr>
          <a:xfrm>
            <a:off x="756000" y="1960708"/>
            <a:ext cx="10673453" cy="435133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7" name="Bild 6">
            <a:extLst>
              <a:ext uri="{FF2B5EF4-FFF2-40B4-BE49-F238E27FC236}">
                <a16:creationId xmlns:a16="http://schemas.microsoft.com/office/drawing/2014/main" id="{94AF1CA2-4C2C-9D48-B04D-9DFC451F8203}"/>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74851" y="244457"/>
            <a:ext cx="821117" cy="216000"/>
          </a:xfrm>
          <a:prstGeom prst="rect">
            <a:avLst/>
          </a:prstGeom>
        </p:spPr>
      </p:pic>
      <p:sp>
        <p:nvSpPr>
          <p:cNvPr id="5" name="textruta 4">
            <a:extLst>
              <a:ext uri="{FF2B5EF4-FFF2-40B4-BE49-F238E27FC236}">
                <a16:creationId xmlns:a16="http://schemas.microsoft.com/office/drawing/2014/main" id="{DB393D8D-15E2-CE7F-01F0-ABB09931D5A2}"/>
              </a:ext>
            </a:extLst>
          </p:cNvPr>
          <p:cNvSpPr txBox="1"/>
          <p:nvPr userDrawn="1">
            <p:extLst>
              <p:ext uri="{1162E1C5-73C7-4A58-AE30-91384D911F3F}">
                <p184:classification xmlns:p184="http://schemas.microsoft.com/office/powerpoint/2018/4/main" val="hdr"/>
              </p:ext>
            </p:extLst>
          </p:nvPr>
        </p:nvSpPr>
        <p:spPr>
          <a:xfrm>
            <a:off x="11363325" y="63500"/>
            <a:ext cx="787400"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cs typeface="Calibri" panose="020F0502020204030204" pitchFamily="34" charset="0"/>
              </a:rPr>
              <a:t>Begränsad delning</a:t>
            </a:r>
          </a:p>
        </p:txBody>
      </p:sp>
    </p:spTree>
    <p:extLst>
      <p:ext uri="{BB962C8B-B14F-4D97-AF65-F5344CB8AC3E}">
        <p14:creationId xmlns:p14="http://schemas.microsoft.com/office/powerpoint/2010/main" val="1596890213"/>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896" r:id="rId3"/>
    <p:sldLayoutId id="2147483897" r:id="rId4"/>
    <p:sldLayoutId id="2147483898" r:id="rId5"/>
    <p:sldLayoutId id="2147483899" r:id="rId6"/>
    <p:sldLayoutId id="2147483900" r:id="rId7"/>
  </p:sldLayoutIdLst>
  <p:txStyles>
    <p:titleStyle>
      <a:lvl1pPr algn="l" defTabSz="914400" rtl="0" eaLnBrk="1" latinLnBrk="0" hangingPunct="1">
        <a:lnSpc>
          <a:spcPts val="3600"/>
        </a:lnSpc>
        <a:spcBef>
          <a:spcPct val="0"/>
        </a:spcBef>
        <a:buNone/>
        <a:defRPr sz="3000" b="1" kern="1200">
          <a:solidFill>
            <a:schemeClr val="accent1"/>
          </a:solidFill>
          <a:latin typeface="+mj-lt"/>
          <a:ea typeface="+mj-ea"/>
          <a:cs typeface="+mj-cs"/>
        </a:defRPr>
      </a:lvl1pPr>
    </p:titleStyle>
    <p:body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rgbClr val="53565A"/>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6" userDrawn="1">
          <p15:clr>
            <a:srgbClr val="F26B43"/>
          </p15:clr>
        </p15:guide>
        <p15:guide id="2" pos="461"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DCECD5">
            <a:alpha val="50000"/>
          </a:srgbClr>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D002A85-B127-475E-ADC4-27F8DC22C10A}"/>
              </a:ext>
            </a:extLst>
          </p:cNvPr>
          <p:cNvSpPr>
            <a:spLocks noGrp="1"/>
          </p:cNvSpPr>
          <p:nvPr>
            <p:ph type="title"/>
          </p:nvPr>
        </p:nvSpPr>
        <p:spPr>
          <a:xfrm>
            <a:off x="756000" y="800100"/>
            <a:ext cx="10673453" cy="880197"/>
          </a:xfrm>
          <a:prstGeom prst="rect">
            <a:avLst/>
          </a:prstGeom>
        </p:spPr>
        <p:txBody>
          <a:bodyPr vert="horz" lIns="0" tIns="0" rIns="0" bIns="0" rtlCol="0" anchor="b" anchorCtr="0">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8FD374E-AE23-4243-BB8A-E206234C6623}"/>
              </a:ext>
            </a:extLst>
          </p:cNvPr>
          <p:cNvSpPr>
            <a:spLocks noGrp="1"/>
          </p:cNvSpPr>
          <p:nvPr>
            <p:ph type="body" idx="1"/>
          </p:nvPr>
        </p:nvSpPr>
        <p:spPr>
          <a:xfrm>
            <a:off x="756000" y="1960708"/>
            <a:ext cx="10673453" cy="435133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7" name="Bild 6">
            <a:extLst>
              <a:ext uri="{FF2B5EF4-FFF2-40B4-BE49-F238E27FC236}">
                <a16:creationId xmlns:a16="http://schemas.microsoft.com/office/drawing/2014/main" id="{94AF1CA2-4C2C-9D48-B04D-9DFC451F8203}"/>
              </a:ext>
            </a:extLst>
          </p:cNvPr>
          <p:cNvPicPr>
            <a:picLocks noChangeAspect="1"/>
          </p:cNvPicPr>
          <p:nvPr userDrawn="1"/>
        </p:nvPicPr>
        <p:blipFill>
          <a:blip r:embed="rId14" cstate="hqprint">
            <a:extLst>
              <a:ext uri="{28A0092B-C50C-407E-A947-70E740481C1C}">
                <a14:useLocalDpi xmlns:a14="http://schemas.microsoft.com/office/drawing/2010/main" val="0"/>
              </a:ext>
            </a:extLst>
          </a:blip>
          <a:stretch>
            <a:fillRect/>
          </a:stretch>
        </p:blipFill>
        <p:spPr>
          <a:xfrm>
            <a:off x="274851" y="244457"/>
            <a:ext cx="821117" cy="216000"/>
          </a:xfrm>
          <a:prstGeom prst="rect">
            <a:avLst/>
          </a:prstGeom>
        </p:spPr>
      </p:pic>
      <p:sp>
        <p:nvSpPr>
          <p:cNvPr id="5" name="textruta 4">
            <a:extLst>
              <a:ext uri="{FF2B5EF4-FFF2-40B4-BE49-F238E27FC236}">
                <a16:creationId xmlns:a16="http://schemas.microsoft.com/office/drawing/2014/main" id="{67AD0CCB-5C3E-396C-02F3-FFD574240976}"/>
              </a:ext>
            </a:extLst>
          </p:cNvPr>
          <p:cNvSpPr txBox="1"/>
          <p:nvPr userDrawn="1">
            <p:extLst>
              <p:ext uri="{1162E1C5-73C7-4A58-AE30-91384D911F3F}">
                <p184:classification xmlns:p184="http://schemas.microsoft.com/office/powerpoint/2018/4/main" val="hdr"/>
              </p:ext>
            </p:extLst>
          </p:nvPr>
        </p:nvSpPr>
        <p:spPr>
          <a:xfrm>
            <a:off x="11363325" y="63500"/>
            <a:ext cx="787400"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cs typeface="Calibri" panose="020F0502020204030204" pitchFamily="34" charset="0"/>
              </a:rPr>
              <a:t>Begränsad delning</a:t>
            </a:r>
          </a:p>
        </p:txBody>
      </p:sp>
    </p:spTree>
    <p:extLst>
      <p:ext uri="{BB962C8B-B14F-4D97-AF65-F5344CB8AC3E}">
        <p14:creationId xmlns:p14="http://schemas.microsoft.com/office/powerpoint/2010/main" val="3607073320"/>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904" r:id="rId12"/>
  </p:sldLayoutIdLst>
  <p:txStyles>
    <p:titleStyle>
      <a:lvl1pPr algn="l" defTabSz="914400" rtl="0" eaLnBrk="1" latinLnBrk="0" hangingPunct="1">
        <a:lnSpc>
          <a:spcPts val="3600"/>
        </a:lnSpc>
        <a:spcBef>
          <a:spcPct val="0"/>
        </a:spcBef>
        <a:buNone/>
        <a:defRPr sz="3400" b="1" kern="1200">
          <a:solidFill>
            <a:schemeClr val="accent1"/>
          </a:solidFill>
          <a:latin typeface="+mj-lt"/>
          <a:ea typeface="+mj-ea"/>
          <a:cs typeface="+mj-cs"/>
        </a:defRPr>
      </a:lvl1pPr>
    </p:titleStyle>
    <p:body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rgbClr val="53565A"/>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rgbClr val="53565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6">
          <p15:clr>
            <a:srgbClr val="F26B43"/>
          </p15:clr>
        </p15:guide>
        <p15:guide id="2" pos="46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objekt 13" descr="Genomskinliga burkar med olika material från skogen, bland annat en rengöringssvamp.">
            <a:extLst>
              <a:ext uri="{FF2B5EF4-FFF2-40B4-BE49-F238E27FC236}">
                <a16:creationId xmlns:a16="http://schemas.microsoft.com/office/drawing/2014/main" id="{C4D6D0B9-0C23-437B-97AD-DE209F1A3316}"/>
              </a:ext>
            </a:extLst>
          </p:cNvPr>
          <p:cNvPicPr>
            <a:picLocks noChangeAspect="1"/>
          </p:cNvPicPr>
          <p:nvPr/>
        </p:nvPicPr>
        <p:blipFill>
          <a:blip r:embed="rId3">
            <a:extLst>
              <a:ext uri="{28A0092B-C50C-407E-A947-70E740481C1C}">
                <a14:useLocalDpi xmlns:a14="http://schemas.microsoft.com/office/drawing/2010/main" val="0"/>
              </a:ext>
            </a:extLst>
          </a:blip>
          <a:srcRect t="7812" b="7812"/>
          <a:stretch>
            <a:fillRect/>
          </a:stretch>
        </p:blipFill>
        <p:spPr>
          <a:xfrm>
            <a:off x="0" y="0"/>
            <a:ext cx="12192000" cy="6858000"/>
          </a:xfrm>
          <a:prstGeom prst="rect">
            <a:avLst/>
          </a:prstGeom>
        </p:spPr>
      </p:pic>
      <p:sp>
        <p:nvSpPr>
          <p:cNvPr id="11" name="Rubrik 10">
            <a:extLst>
              <a:ext uri="{FF2B5EF4-FFF2-40B4-BE49-F238E27FC236}">
                <a16:creationId xmlns:a16="http://schemas.microsoft.com/office/drawing/2014/main" id="{5FC3BBCE-0886-677A-585C-456082B0E986}"/>
              </a:ext>
            </a:extLst>
          </p:cNvPr>
          <p:cNvSpPr>
            <a:spLocks noGrp="1"/>
          </p:cNvSpPr>
          <p:nvPr>
            <p:ph type="title"/>
          </p:nvPr>
        </p:nvSpPr>
        <p:spPr/>
        <p:txBody>
          <a:bodyPr/>
          <a:lstStyle/>
          <a:p>
            <a:r>
              <a:rPr lang="sv-SE" sz="5400" dirty="0"/>
              <a:t>Skogslådan</a:t>
            </a:r>
            <a:endParaRPr lang="sv-SE" dirty="0"/>
          </a:p>
        </p:txBody>
      </p:sp>
      <p:sp>
        <p:nvSpPr>
          <p:cNvPr id="13" name="Underrubrik 12">
            <a:extLst>
              <a:ext uri="{FF2B5EF4-FFF2-40B4-BE49-F238E27FC236}">
                <a16:creationId xmlns:a16="http://schemas.microsoft.com/office/drawing/2014/main" id="{C41F5273-9324-0CE6-F528-5B46534FB6B9}"/>
              </a:ext>
            </a:extLst>
          </p:cNvPr>
          <p:cNvSpPr>
            <a:spLocks noGrp="1"/>
          </p:cNvSpPr>
          <p:nvPr>
            <p:ph type="body" sz="quarter" idx="11"/>
          </p:nvPr>
        </p:nvSpPr>
        <p:spPr/>
        <p:txBody>
          <a:bodyPr/>
          <a:lstStyle/>
          <a:p>
            <a:br>
              <a:rPr lang="sv-SE" dirty="0"/>
            </a:br>
            <a:r>
              <a:rPr lang="sv-SE" dirty="0"/>
              <a:t>Övningar</a:t>
            </a:r>
          </a:p>
          <a:p>
            <a:pPr algn="ctr"/>
            <a:endParaRPr lang="sv-SE" dirty="0"/>
          </a:p>
        </p:txBody>
      </p:sp>
      <p:sp>
        <p:nvSpPr>
          <p:cNvPr id="2" name="Platshållare för text 1">
            <a:extLst>
              <a:ext uri="{FF2B5EF4-FFF2-40B4-BE49-F238E27FC236}">
                <a16:creationId xmlns:a16="http://schemas.microsoft.com/office/drawing/2014/main" id="{5AD87BD7-7CED-FAAB-8621-19B902194AEF}"/>
              </a:ext>
            </a:extLst>
          </p:cNvPr>
          <p:cNvSpPr>
            <a:spLocks noGrp="1"/>
          </p:cNvSpPr>
          <p:nvPr>
            <p:ph type="body" sz="quarter" idx="18"/>
          </p:nvPr>
        </p:nvSpPr>
        <p:spPr/>
        <p:txBody>
          <a:bodyPr/>
          <a:lstStyle/>
          <a:p>
            <a:r>
              <a:rPr lang="sv-SE" dirty="0"/>
              <a:t>Foto: Henrik Persson, SLU</a:t>
            </a:r>
          </a:p>
        </p:txBody>
      </p:sp>
    </p:spTree>
    <p:extLst>
      <p:ext uri="{BB962C8B-B14F-4D97-AF65-F5344CB8AC3E}">
        <p14:creationId xmlns:p14="http://schemas.microsoft.com/office/powerpoint/2010/main" val="3649833330"/>
      </p:ext>
    </p:extLst>
  </p:cSld>
  <p:clrMapOvr>
    <a:masterClrMapping/>
  </p:clrMapOvr>
  <mc:AlternateContent xmlns:mc="http://schemas.openxmlformats.org/markup-compatibility/2006" xmlns:p14="http://schemas.microsoft.com/office/powerpoint/2010/main">
    <mc:Choice Requires="p14">
      <p:transition spd="slow" p14:dur="2000" advTm="8189"/>
    </mc:Choice>
    <mc:Fallback xmlns="">
      <p:transition spd="slow" advTm="818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EAC1BB-37A3-383E-D3FD-A36AA72BC303}"/>
              </a:ext>
            </a:extLst>
          </p:cNvPr>
          <p:cNvSpPr>
            <a:spLocks noGrp="1"/>
          </p:cNvSpPr>
          <p:nvPr>
            <p:ph type="title"/>
          </p:nvPr>
        </p:nvSpPr>
        <p:spPr>
          <a:xfrm>
            <a:off x="732187" y="1994400"/>
            <a:ext cx="9592219" cy="1738800"/>
          </a:xfrm>
        </p:spPr>
        <p:txBody>
          <a:bodyPr/>
          <a:lstStyle/>
          <a:p>
            <a:r>
              <a:rPr lang="sv-SE" dirty="0"/>
              <a:t>Introticket:</a:t>
            </a:r>
            <a:br>
              <a:rPr lang="sv-SE" dirty="0"/>
            </a:br>
            <a:r>
              <a:rPr lang="sv-SE" dirty="0"/>
              <a:t>Vad används skogen till?</a:t>
            </a:r>
          </a:p>
        </p:txBody>
      </p:sp>
      <p:sp>
        <p:nvSpPr>
          <p:cNvPr id="3" name="Text Placeholder 2"/>
          <p:cNvSpPr>
            <a:spLocks noGrp="1"/>
          </p:cNvSpPr>
          <p:nvPr>
            <p:ph type="body" sz="quarter" idx="10"/>
          </p:nvPr>
        </p:nvSpPr>
        <p:spPr/>
        <p:txBody>
          <a:bodyPr/>
          <a:lstStyle/>
          <a:p>
            <a:pPr>
              <a:lnSpc>
                <a:spcPct val="100000"/>
              </a:lnSpc>
              <a:spcBef>
                <a:spcPts val="600"/>
              </a:spcBef>
            </a:pPr>
            <a:r>
              <a:rPr lang="sv-SE"/>
              <a:t>Skriv ned förslagen</a:t>
            </a:r>
          </a:p>
        </p:txBody>
      </p:sp>
    </p:spTree>
    <p:extLst>
      <p:ext uri="{BB962C8B-B14F-4D97-AF65-F5344CB8AC3E}">
        <p14:creationId xmlns:p14="http://schemas.microsoft.com/office/powerpoint/2010/main" val="380294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EAC1BB-37A3-383E-D3FD-A36AA72BC303}"/>
              </a:ext>
            </a:extLst>
          </p:cNvPr>
          <p:cNvSpPr>
            <a:spLocks noGrp="1"/>
          </p:cNvSpPr>
          <p:nvPr>
            <p:ph type="title"/>
          </p:nvPr>
        </p:nvSpPr>
        <p:spPr>
          <a:xfrm>
            <a:off x="732187" y="1994400"/>
            <a:ext cx="10049781" cy="1738800"/>
          </a:xfrm>
        </p:spPr>
        <p:txBody>
          <a:bodyPr/>
          <a:lstStyle/>
          <a:p>
            <a:r>
              <a:rPr lang="sv-SE"/>
              <a:t>Vad finns i skogslådan?</a:t>
            </a:r>
            <a:br>
              <a:rPr lang="sv-SE"/>
            </a:br>
            <a:r>
              <a:rPr lang="sv-SE" sz="4000"/>
              <a:t>Känn och lukta på skogen</a:t>
            </a:r>
            <a:endParaRPr lang="sv-SE" sz="4000">
              <a:cs typeface="Arial"/>
            </a:endParaRPr>
          </a:p>
        </p:txBody>
      </p:sp>
      <p:sp>
        <p:nvSpPr>
          <p:cNvPr id="3" name="Text Placeholder 2"/>
          <p:cNvSpPr>
            <a:spLocks noGrp="1"/>
          </p:cNvSpPr>
          <p:nvPr>
            <p:ph type="body" sz="quarter" idx="10"/>
          </p:nvPr>
        </p:nvSpPr>
        <p:spPr/>
        <p:txBody>
          <a:bodyPr vert="horz" lIns="0" tIns="0" rIns="0" bIns="0" rtlCol="0" anchor="t">
            <a:noAutofit/>
          </a:bodyPr>
          <a:lstStyle/>
          <a:p>
            <a:pPr marL="342900" indent="-342900">
              <a:lnSpc>
                <a:spcPct val="100000"/>
              </a:lnSpc>
              <a:spcBef>
                <a:spcPts val="600"/>
              </a:spcBef>
              <a:buFont typeface="Arial" panose="020B0604020202020204" pitchFamily="34" charset="0"/>
              <a:buChar char="•"/>
            </a:pPr>
            <a:r>
              <a:rPr lang="sv-SE" sz="3200"/>
              <a:t>Öppna burkarna</a:t>
            </a:r>
          </a:p>
          <a:p>
            <a:pPr marL="342900" indent="-342900">
              <a:lnSpc>
                <a:spcPct val="100000"/>
              </a:lnSpc>
              <a:spcBef>
                <a:spcPts val="600"/>
              </a:spcBef>
              <a:buFont typeface="Arial" panose="020B0604020202020204" pitchFamily="34" charset="0"/>
              <a:buChar char="•"/>
            </a:pPr>
            <a:r>
              <a:rPr lang="sv-SE" sz="3200"/>
              <a:t>Känn och lukta</a:t>
            </a:r>
          </a:p>
          <a:p>
            <a:pPr marL="342900" indent="-342900">
              <a:lnSpc>
                <a:spcPct val="100000"/>
              </a:lnSpc>
              <a:spcBef>
                <a:spcPts val="600"/>
              </a:spcBef>
              <a:buFont typeface="Arial" panose="020B0604020202020204" pitchFamily="34" charset="0"/>
              <a:buChar char="•"/>
            </a:pPr>
            <a:r>
              <a:rPr lang="sv-SE" sz="3200"/>
              <a:t>Gissa innehållet!</a:t>
            </a:r>
          </a:p>
          <a:p>
            <a:pPr marL="342900" indent="-342900">
              <a:lnSpc>
                <a:spcPct val="100000"/>
              </a:lnSpc>
              <a:spcBef>
                <a:spcPts val="600"/>
              </a:spcBef>
              <a:buFont typeface="Arial" panose="020B0604020202020204" pitchFamily="34" charset="0"/>
              <a:buChar char="•"/>
            </a:pPr>
            <a:r>
              <a:rPr lang="sv-SE" sz="3200"/>
              <a:t>Sortera innehållet – hur hör de ihop?</a:t>
            </a:r>
          </a:p>
        </p:txBody>
      </p:sp>
    </p:spTree>
    <p:extLst>
      <p:ext uri="{BB962C8B-B14F-4D97-AF65-F5344CB8AC3E}">
        <p14:creationId xmlns:p14="http://schemas.microsoft.com/office/powerpoint/2010/main" val="3229094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D4D5476-2579-4888-0795-F0BB4CE34CED}"/>
              </a:ext>
            </a:extLst>
          </p:cNvPr>
          <p:cNvSpPr>
            <a:spLocks noGrp="1"/>
          </p:cNvSpPr>
          <p:nvPr>
            <p:ph type="title"/>
          </p:nvPr>
        </p:nvSpPr>
        <p:spPr>
          <a:xfrm>
            <a:off x="464102" y="-506191"/>
            <a:ext cx="9085216" cy="433233"/>
          </a:xfrm>
        </p:spPr>
        <p:txBody>
          <a:bodyPr vert="horz" lIns="0" tIns="0" rIns="0" bIns="0" rtlCol="0" anchor="b" anchorCtr="0">
            <a:noAutofit/>
          </a:bodyPr>
          <a:lstStyle/>
          <a:p>
            <a:r>
              <a:rPr lang="sv-SE"/>
              <a:t>Rubrik</a:t>
            </a:r>
          </a:p>
        </p:txBody>
      </p:sp>
      <p:pic>
        <p:nvPicPr>
          <p:cNvPr id="3" name="Bildobjekt 2" descr="Översikt över produkter från skogen. Grenar och toppar blir bioenergi som etanol och biopellets. Massaved blir pappersmassa och produkter som korvskinn och Wettextrasa. Timmer blir trävaror, här plywood. Övriga skogsprodukter är tex blåbär och kantareller. Illustrationen anger ingen koldioxidlagring för bioenergi och övriga produkter, kort lagring för massavedens produkter och lång lagring för trävaror.">
            <a:extLst>
              <a:ext uri="{FF2B5EF4-FFF2-40B4-BE49-F238E27FC236}">
                <a16:creationId xmlns:a16="http://schemas.microsoft.com/office/drawing/2014/main" id="{B4CF01CB-6F59-50B4-E51A-970FB21800C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Rektangel 6">
            <a:extLst>
              <a:ext uri="{FF2B5EF4-FFF2-40B4-BE49-F238E27FC236}">
                <a16:creationId xmlns:a16="http://schemas.microsoft.com/office/drawing/2014/main" id="{890034DB-36E2-7319-3556-7CBA4257756A}"/>
              </a:ext>
              <a:ext uri="{C183D7F6-B498-43B3-948B-1728B52AA6E4}">
                <adec:decorative xmlns:adec="http://schemas.microsoft.com/office/drawing/2017/decorative" val="1"/>
              </a:ext>
            </a:extLst>
          </p:cNvPr>
          <p:cNvSpPr/>
          <p:nvPr/>
        </p:nvSpPr>
        <p:spPr>
          <a:xfrm>
            <a:off x="5674467" y="518809"/>
            <a:ext cx="1802861" cy="5927387"/>
          </a:xfrm>
          <a:prstGeom prst="rect">
            <a:avLst/>
          </a:prstGeom>
          <a:solidFill>
            <a:srgbClr val="EE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Rektangel 8">
            <a:extLst>
              <a:ext uri="{FF2B5EF4-FFF2-40B4-BE49-F238E27FC236}">
                <a16:creationId xmlns:a16="http://schemas.microsoft.com/office/drawing/2014/main" id="{8C23CED3-BAB8-42C6-8D6D-963372A02FCC}"/>
              </a:ext>
              <a:ext uri="{C183D7F6-B498-43B3-948B-1728B52AA6E4}">
                <adec:decorative xmlns:adec="http://schemas.microsoft.com/office/drawing/2017/decorative" val="1"/>
              </a:ext>
            </a:extLst>
          </p:cNvPr>
          <p:cNvSpPr/>
          <p:nvPr/>
        </p:nvSpPr>
        <p:spPr>
          <a:xfrm>
            <a:off x="7431931" y="664724"/>
            <a:ext cx="2302214" cy="5927387"/>
          </a:xfrm>
          <a:prstGeom prst="rect">
            <a:avLst/>
          </a:prstGeom>
          <a:solidFill>
            <a:srgbClr val="EE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1" name="Rektangel 10">
            <a:extLst>
              <a:ext uri="{FF2B5EF4-FFF2-40B4-BE49-F238E27FC236}">
                <a16:creationId xmlns:a16="http://schemas.microsoft.com/office/drawing/2014/main" id="{588C3C13-FBEF-521B-BB00-CC9E21EC7FCB}"/>
              </a:ext>
              <a:ext uri="{C183D7F6-B498-43B3-948B-1728B52AA6E4}">
                <adec:decorative xmlns:adec="http://schemas.microsoft.com/office/drawing/2017/decorative" val="1"/>
              </a:ext>
            </a:extLst>
          </p:cNvPr>
          <p:cNvSpPr/>
          <p:nvPr/>
        </p:nvSpPr>
        <p:spPr>
          <a:xfrm>
            <a:off x="9549318" y="518808"/>
            <a:ext cx="2409218" cy="6186792"/>
          </a:xfrm>
          <a:prstGeom prst="rect">
            <a:avLst/>
          </a:prstGeom>
          <a:solidFill>
            <a:srgbClr val="EE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Tree>
    <p:extLst>
      <p:ext uri="{BB962C8B-B14F-4D97-AF65-F5344CB8AC3E}">
        <p14:creationId xmlns:p14="http://schemas.microsoft.com/office/powerpoint/2010/main" val="183704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A9401-76A5-415C-6A6B-E06ADA831DA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24464E0-86A1-A23C-886D-248D30C74591}"/>
              </a:ext>
            </a:extLst>
          </p:cNvPr>
          <p:cNvSpPr>
            <a:spLocks noGrp="1"/>
          </p:cNvSpPr>
          <p:nvPr>
            <p:ph type="title"/>
          </p:nvPr>
        </p:nvSpPr>
        <p:spPr>
          <a:xfrm>
            <a:off x="464102" y="-506191"/>
            <a:ext cx="9085216" cy="433233"/>
          </a:xfrm>
        </p:spPr>
        <p:txBody>
          <a:bodyPr vert="horz" lIns="0" tIns="0" rIns="0" bIns="0" rtlCol="0" anchor="b" anchorCtr="0">
            <a:noAutofit/>
          </a:bodyPr>
          <a:lstStyle/>
          <a:p>
            <a:r>
              <a:rPr lang="sv-SE"/>
              <a:t>Rubrik</a:t>
            </a:r>
          </a:p>
        </p:txBody>
      </p:sp>
      <p:pic>
        <p:nvPicPr>
          <p:cNvPr id="3" name="Bildobjekt 2" descr="Översikt över produkter från skogen. Grenar och toppar blir bioenergi som etanol och biopellets. Massaved blir pappersmassa och produkter som korvskinn och Wettextrasa. Timmer blir trävaror, här plywood. Övriga skogsprodukter är tex blåbär och kantareller. Illustrationen anger ingen koldioxidlagring för bioenergi och övriga produkter, kort lagring för massavedens produkter och lång lagring för trävaror.">
            <a:extLst>
              <a:ext uri="{FF2B5EF4-FFF2-40B4-BE49-F238E27FC236}">
                <a16:creationId xmlns:a16="http://schemas.microsoft.com/office/drawing/2014/main" id="{223CF04F-A9D5-FB6E-22A4-4199BF1785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617379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DBC9C1D2-CD44-E94C-C3C6-8F4C13B9B37F}"/>
              </a:ext>
            </a:extLst>
          </p:cNvPr>
          <p:cNvSpPr>
            <a:spLocks noGrp="1"/>
          </p:cNvSpPr>
          <p:nvPr>
            <p:ph type="title"/>
          </p:nvPr>
        </p:nvSpPr>
        <p:spPr>
          <a:xfrm>
            <a:off x="464102" y="-506191"/>
            <a:ext cx="9085216" cy="433233"/>
          </a:xfrm>
        </p:spPr>
        <p:txBody>
          <a:bodyPr vert="horz" lIns="0" tIns="0" rIns="0" bIns="0" rtlCol="0" anchor="b" anchorCtr="0">
            <a:noAutofit/>
          </a:bodyPr>
          <a:lstStyle/>
          <a:p>
            <a:r>
              <a:rPr lang="sv-SE"/>
              <a:t>Processat skogsmaterial</a:t>
            </a:r>
          </a:p>
        </p:txBody>
      </p:sp>
      <p:pic>
        <p:nvPicPr>
          <p:cNvPr id="6" name="Bildobjekt 5" descr="Flödesschema över hur olika delar av ett träd förädlas. Grenar och toppar blir drivmedel, kemikalier och bränsleolja. Bark ger specialkemikalier. Stubbar och klenved kan bli etanol och PLA-plast. Massaved ger fibrer till papper, hydrolysat och svartlut – som i sin tur kan bli tex papper, hemicellulosa respektive lignin. Timmer ger byggvirke, och sågspån som kan bli skivor eller biobränsle. Schemat visar också möjliga vägar till återvinning.">
            <a:extLst>
              <a:ext uri="{FF2B5EF4-FFF2-40B4-BE49-F238E27FC236}">
                <a16:creationId xmlns:a16="http://schemas.microsoft.com/office/drawing/2014/main" id="{6C5B4BAD-150E-5925-B359-EBD0A16E7C7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Rektangel 1">
            <a:extLst>
              <a:ext uri="{FF2B5EF4-FFF2-40B4-BE49-F238E27FC236}">
                <a16:creationId xmlns:a16="http://schemas.microsoft.com/office/drawing/2014/main" id="{79A96B72-566C-0157-D67F-906B392FC78B}"/>
              </a:ext>
              <a:ext uri="{C183D7F6-B498-43B3-948B-1728B52AA6E4}">
                <adec:decorative xmlns:adec="http://schemas.microsoft.com/office/drawing/2017/decorative" val="1"/>
              </a:ext>
            </a:extLst>
          </p:cNvPr>
          <p:cNvSpPr/>
          <p:nvPr/>
        </p:nvSpPr>
        <p:spPr>
          <a:xfrm>
            <a:off x="3112851" y="2003898"/>
            <a:ext cx="1699098" cy="4370962"/>
          </a:xfrm>
          <a:prstGeom prst="rect">
            <a:avLst/>
          </a:prstGeom>
          <a:solidFill>
            <a:srgbClr val="EE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grpSp>
        <p:nvGrpSpPr>
          <p:cNvPr id="14" name="Grupp 13">
            <a:extLst>
              <a:ext uri="{FF2B5EF4-FFF2-40B4-BE49-F238E27FC236}">
                <a16:creationId xmlns:a16="http://schemas.microsoft.com/office/drawing/2014/main" id="{63542F62-002D-A14D-D1E0-F1A4F543E95E}"/>
              </a:ext>
              <a:ext uri="{C183D7F6-B498-43B3-948B-1728B52AA6E4}">
                <adec:decorative xmlns:adec="http://schemas.microsoft.com/office/drawing/2017/decorative" val="1"/>
              </a:ext>
            </a:extLst>
          </p:cNvPr>
          <p:cNvGrpSpPr/>
          <p:nvPr/>
        </p:nvGrpSpPr>
        <p:grpSpPr>
          <a:xfrm>
            <a:off x="6378102" y="3975371"/>
            <a:ext cx="5655013" cy="2733472"/>
            <a:chOff x="6378102" y="3975371"/>
            <a:chExt cx="5655013" cy="2733472"/>
          </a:xfrm>
        </p:grpSpPr>
        <p:sp>
          <p:nvSpPr>
            <p:cNvPr id="7" name="Rektangel 6">
              <a:extLst>
                <a:ext uri="{FF2B5EF4-FFF2-40B4-BE49-F238E27FC236}">
                  <a16:creationId xmlns:a16="http://schemas.microsoft.com/office/drawing/2014/main" id="{481C379D-693D-5B05-BAFF-DD989A5963F5}"/>
                </a:ext>
              </a:extLst>
            </p:cNvPr>
            <p:cNvSpPr/>
            <p:nvPr/>
          </p:nvSpPr>
          <p:spPr>
            <a:xfrm>
              <a:off x="7590817" y="3975371"/>
              <a:ext cx="4442298" cy="2733472"/>
            </a:xfrm>
            <a:prstGeom prst="rect">
              <a:avLst/>
            </a:prstGeom>
            <a:solidFill>
              <a:srgbClr val="EE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Rektangel 12">
              <a:extLst>
                <a:ext uri="{FF2B5EF4-FFF2-40B4-BE49-F238E27FC236}">
                  <a16:creationId xmlns:a16="http://schemas.microsoft.com/office/drawing/2014/main" id="{34CF9D24-C7D2-2EEC-9EAC-CE63C280EB14}"/>
                </a:ext>
              </a:extLst>
            </p:cNvPr>
            <p:cNvSpPr/>
            <p:nvPr/>
          </p:nvSpPr>
          <p:spPr>
            <a:xfrm>
              <a:off x="6378102" y="4189379"/>
              <a:ext cx="1212715" cy="1134893"/>
            </a:xfrm>
            <a:prstGeom prst="rect">
              <a:avLst/>
            </a:prstGeom>
            <a:solidFill>
              <a:srgbClr val="EE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grpSp>
      <p:grpSp>
        <p:nvGrpSpPr>
          <p:cNvPr id="15" name="Grupp 14">
            <a:extLst>
              <a:ext uri="{FF2B5EF4-FFF2-40B4-BE49-F238E27FC236}">
                <a16:creationId xmlns:a16="http://schemas.microsoft.com/office/drawing/2014/main" id="{EB4394A3-5928-C24D-F1E9-363293EF450E}"/>
              </a:ext>
              <a:ext uri="{C183D7F6-B498-43B3-948B-1728B52AA6E4}">
                <adec:decorative xmlns:adec="http://schemas.microsoft.com/office/drawing/2017/decorative" val="1"/>
              </a:ext>
            </a:extLst>
          </p:cNvPr>
          <p:cNvGrpSpPr/>
          <p:nvPr/>
        </p:nvGrpSpPr>
        <p:grpSpPr>
          <a:xfrm>
            <a:off x="4811949" y="2003898"/>
            <a:ext cx="3112851" cy="4701702"/>
            <a:chOff x="4811949" y="2003898"/>
            <a:chExt cx="3112851" cy="4701702"/>
          </a:xfrm>
        </p:grpSpPr>
        <p:sp>
          <p:nvSpPr>
            <p:cNvPr id="16" name="Rektangel 15">
              <a:extLst>
                <a:ext uri="{FF2B5EF4-FFF2-40B4-BE49-F238E27FC236}">
                  <a16:creationId xmlns:a16="http://schemas.microsoft.com/office/drawing/2014/main" id="{DCCA53FD-C375-5951-DF36-ABD4C5895F5F}"/>
                </a:ext>
              </a:extLst>
            </p:cNvPr>
            <p:cNvSpPr/>
            <p:nvPr/>
          </p:nvSpPr>
          <p:spPr>
            <a:xfrm>
              <a:off x="4811949" y="2080098"/>
              <a:ext cx="1582366" cy="4370962"/>
            </a:xfrm>
            <a:prstGeom prst="rect">
              <a:avLst/>
            </a:prstGeom>
            <a:solidFill>
              <a:srgbClr val="EE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7" name="Rektangel 16">
              <a:extLst>
                <a:ext uri="{FF2B5EF4-FFF2-40B4-BE49-F238E27FC236}">
                  <a16:creationId xmlns:a16="http://schemas.microsoft.com/office/drawing/2014/main" id="{8A486385-3DAE-E945-FC3A-186E23DDE4DD}"/>
                </a:ext>
              </a:extLst>
            </p:cNvPr>
            <p:cNvSpPr/>
            <p:nvPr/>
          </p:nvSpPr>
          <p:spPr>
            <a:xfrm>
              <a:off x="6342434" y="2003898"/>
              <a:ext cx="1582366" cy="1971472"/>
            </a:xfrm>
            <a:prstGeom prst="rect">
              <a:avLst/>
            </a:prstGeom>
            <a:solidFill>
              <a:srgbClr val="EE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8" name="Rektangel 17">
              <a:extLst>
                <a:ext uri="{FF2B5EF4-FFF2-40B4-BE49-F238E27FC236}">
                  <a16:creationId xmlns:a16="http://schemas.microsoft.com/office/drawing/2014/main" id="{1BB81E8E-0E5D-E9AA-D111-DB77D472478C}"/>
                </a:ext>
              </a:extLst>
            </p:cNvPr>
            <p:cNvSpPr/>
            <p:nvPr/>
          </p:nvSpPr>
          <p:spPr>
            <a:xfrm>
              <a:off x="6008451" y="5385881"/>
              <a:ext cx="1582366" cy="1319719"/>
            </a:xfrm>
            <a:prstGeom prst="rect">
              <a:avLst/>
            </a:prstGeom>
            <a:solidFill>
              <a:srgbClr val="EE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grpSp>
    </p:spTree>
    <p:extLst>
      <p:ext uri="{BB962C8B-B14F-4D97-AF65-F5344CB8AC3E}">
        <p14:creationId xmlns:p14="http://schemas.microsoft.com/office/powerpoint/2010/main" val="278702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0BCA6-EC6E-11C1-EC45-FAAED6DC83BD}"/>
            </a:ext>
          </a:extLst>
        </p:cNvPr>
        <p:cNvGrpSpPr/>
        <p:nvPr/>
      </p:nvGrpSpPr>
      <p:grpSpPr>
        <a:xfrm>
          <a:off x="0" y="0"/>
          <a:ext cx="0" cy="0"/>
          <a:chOff x="0" y="0"/>
          <a:chExt cx="0" cy="0"/>
        </a:xfrm>
      </p:grpSpPr>
      <p:sp>
        <p:nvSpPr>
          <p:cNvPr id="3" name="Rubrik 1">
            <a:extLst>
              <a:ext uri="{FF2B5EF4-FFF2-40B4-BE49-F238E27FC236}">
                <a16:creationId xmlns:a16="http://schemas.microsoft.com/office/drawing/2014/main" id="{248677F9-4A48-5386-2B6F-FDF8CF8111F3}"/>
              </a:ext>
            </a:extLst>
          </p:cNvPr>
          <p:cNvSpPr>
            <a:spLocks noGrp="1"/>
          </p:cNvSpPr>
          <p:nvPr>
            <p:ph type="title"/>
          </p:nvPr>
        </p:nvSpPr>
        <p:spPr>
          <a:xfrm>
            <a:off x="464102" y="-506191"/>
            <a:ext cx="9085216" cy="433233"/>
          </a:xfrm>
        </p:spPr>
        <p:txBody>
          <a:bodyPr vert="horz" lIns="0" tIns="0" rIns="0" bIns="0" rtlCol="0" anchor="b" anchorCtr="0">
            <a:noAutofit/>
          </a:bodyPr>
          <a:lstStyle/>
          <a:p>
            <a:r>
              <a:rPr lang="sv-SE"/>
              <a:t>Processat skogsmaterial</a:t>
            </a:r>
          </a:p>
        </p:txBody>
      </p:sp>
      <p:pic>
        <p:nvPicPr>
          <p:cNvPr id="6" name="Bildobjekt 5" descr="Flödesschema över hur olika delar av ett träd förädlas. Grenar och toppar blir drivmedel, kemikalier och bränsleolja. Bark ger specialkemikalier. Stubbar och klenved kan bli etanol och PLA-plast. Massaved ger fibrer till papper, hydrolysat och svartlut – som i sin tur kan bli tex papper, hemicellulosa respektive lignin. Timmer ger byggvirke, och sågspån som kan bli skivor eller biobränsle. Schemat visar också möjliga vägar till återvinning.">
            <a:extLst>
              <a:ext uri="{FF2B5EF4-FFF2-40B4-BE49-F238E27FC236}">
                <a16:creationId xmlns:a16="http://schemas.microsoft.com/office/drawing/2014/main" id="{10E64D23-30EB-99C5-70A4-23F0FF68401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11234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332A7571-FC95-170D-093D-3FD33D26A987}"/>
              </a:ext>
            </a:extLst>
          </p:cNvPr>
          <p:cNvSpPr>
            <a:spLocks noGrp="1"/>
          </p:cNvSpPr>
          <p:nvPr>
            <p:ph type="title"/>
          </p:nvPr>
        </p:nvSpPr>
        <p:spPr>
          <a:xfrm>
            <a:off x="464102" y="-506191"/>
            <a:ext cx="9085216" cy="433233"/>
          </a:xfrm>
        </p:spPr>
        <p:txBody>
          <a:bodyPr vert="horz" lIns="0" tIns="0" rIns="0" bIns="0" rtlCol="0" anchor="b" anchorCtr="0">
            <a:noAutofit/>
          </a:bodyPr>
          <a:lstStyle/>
          <a:p>
            <a:r>
              <a:rPr lang="sv-SE"/>
              <a:t>Träd till molekyl</a:t>
            </a:r>
          </a:p>
        </p:txBody>
      </p:sp>
      <p:pic>
        <p:nvPicPr>
          <p:cNvPr id="8" name="Platshållare för bild 7" descr="Illustrationen följer träets uppbyggnad från träd och stam, till cellmikrostruktur, årsringar, trakeidceller, cellväggar och mikrofibriller. Cellväggen består av cellulosa som ger hållfasthet, hemicellulosa som binder fibriller och ger flexibilitet samt lignin som ger styvhet och skydd. Extraktivämnen bidrar bland annat till färg, doft och skydd.">
            <a:extLst>
              <a:ext uri="{FF2B5EF4-FFF2-40B4-BE49-F238E27FC236}">
                <a16:creationId xmlns:a16="http://schemas.microsoft.com/office/drawing/2014/main" id="{8262BEF2-CC7B-7E1F-E88E-38097DD93EA3}"/>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a:stretch/>
        </p:blipFill>
        <p:spPr>
          <a:xfrm>
            <a:off x="0" y="11017"/>
            <a:ext cx="12192000" cy="6858000"/>
          </a:xfrm>
          <a:prstGeom prst="rect">
            <a:avLst/>
          </a:prstGeom>
        </p:spPr>
      </p:pic>
      <p:sp>
        <p:nvSpPr>
          <p:cNvPr id="2" name="Rektangel: rundade hörn 1">
            <a:extLst>
              <a:ext uri="{FF2B5EF4-FFF2-40B4-BE49-F238E27FC236}">
                <a16:creationId xmlns:a16="http://schemas.microsoft.com/office/drawing/2014/main" id="{7A2401BA-7ACC-BBF1-BD23-7E0A4FCB193F}"/>
              </a:ext>
              <a:ext uri="{C183D7F6-B498-43B3-948B-1728B52AA6E4}">
                <adec:decorative xmlns:adec="http://schemas.microsoft.com/office/drawing/2017/decorative" val="1"/>
              </a:ext>
            </a:extLst>
          </p:cNvPr>
          <p:cNvSpPr/>
          <p:nvPr/>
        </p:nvSpPr>
        <p:spPr>
          <a:xfrm>
            <a:off x="421532" y="1919593"/>
            <a:ext cx="3566808" cy="4383600"/>
          </a:xfrm>
          <a:prstGeom prst="roundRect">
            <a:avLst>
              <a:gd name="adj" fmla="val 2381"/>
            </a:avLst>
          </a:prstGeom>
          <a:solidFill>
            <a:srgbClr val="EE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Rektangel: rundade hörn 3">
            <a:extLst>
              <a:ext uri="{FF2B5EF4-FFF2-40B4-BE49-F238E27FC236}">
                <a16:creationId xmlns:a16="http://schemas.microsoft.com/office/drawing/2014/main" id="{D2AABC73-5A90-A28C-3BE7-6C9A44FD3BF3}"/>
              </a:ext>
              <a:ext uri="{C183D7F6-B498-43B3-948B-1728B52AA6E4}">
                <adec:decorative xmlns:adec="http://schemas.microsoft.com/office/drawing/2017/decorative" val="1"/>
              </a:ext>
            </a:extLst>
          </p:cNvPr>
          <p:cNvSpPr/>
          <p:nvPr/>
        </p:nvSpPr>
        <p:spPr>
          <a:xfrm>
            <a:off x="3835941" y="1919593"/>
            <a:ext cx="3566808" cy="4383600"/>
          </a:xfrm>
          <a:prstGeom prst="roundRect">
            <a:avLst>
              <a:gd name="adj" fmla="val 2381"/>
            </a:avLst>
          </a:prstGeom>
          <a:solidFill>
            <a:srgbClr val="EE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6" name="Rektangel: rundade hörn 5">
            <a:extLst>
              <a:ext uri="{FF2B5EF4-FFF2-40B4-BE49-F238E27FC236}">
                <a16:creationId xmlns:a16="http://schemas.microsoft.com/office/drawing/2014/main" id="{35B5A13D-9A57-EF57-E9E0-022C23B0AD86}"/>
              </a:ext>
              <a:ext uri="{C183D7F6-B498-43B3-948B-1728B52AA6E4}">
                <adec:decorative xmlns:adec="http://schemas.microsoft.com/office/drawing/2017/decorative" val="1"/>
              </a:ext>
            </a:extLst>
          </p:cNvPr>
          <p:cNvSpPr/>
          <p:nvPr/>
        </p:nvSpPr>
        <p:spPr>
          <a:xfrm>
            <a:off x="7402748" y="1919592"/>
            <a:ext cx="4309353" cy="4383600"/>
          </a:xfrm>
          <a:prstGeom prst="roundRect">
            <a:avLst>
              <a:gd name="adj" fmla="val 2381"/>
            </a:avLst>
          </a:prstGeom>
          <a:solidFill>
            <a:srgbClr val="EE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Tree>
    <p:extLst>
      <p:ext uri="{BB962C8B-B14F-4D97-AF65-F5344CB8AC3E}">
        <p14:creationId xmlns:p14="http://schemas.microsoft.com/office/powerpoint/2010/main" val="3991413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46701-9EB5-78BD-8010-FE449D8C38F6}"/>
            </a:ext>
          </a:extLst>
        </p:cNvPr>
        <p:cNvGrpSpPr/>
        <p:nvPr/>
      </p:nvGrpSpPr>
      <p:grpSpPr>
        <a:xfrm>
          <a:off x="0" y="0"/>
          <a:ext cx="0" cy="0"/>
          <a:chOff x="0" y="0"/>
          <a:chExt cx="0" cy="0"/>
        </a:xfrm>
      </p:grpSpPr>
      <p:sp>
        <p:nvSpPr>
          <p:cNvPr id="3" name="Rubrik 1">
            <a:extLst>
              <a:ext uri="{FF2B5EF4-FFF2-40B4-BE49-F238E27FC236}">
                <a16:creationId xmlns:a16="http://schemas.microsoft.com/office/drawing/2014/main" id="{71E49AE8-4876-383C-ED68-3CED295720B1}"/>
              </a:ext>
            </a:extLst>
          </p:cNvPr>
          <p:cNvSpPr>
            <a:spLocks noGrp="1"/>
          </p:cNvSpPr>
          <p:nvPr>
            <p:ph type="title"/>
          </p:nvPr>
        </p:nvSpPr>
        <p:spPr>
          <a:xfrm>
            <a:off x="464102" y="-506191"/>
            <a:ext cx="9085216" cy="433233"/>
          </a:xfrm>
        </p:spPr>
        <p:txBody>
          <a:bodyPr vert="horz" lIns="0" tIns="0" rIns="0" bIns="0" rtlCol="0" anchor="b" anchorCtr="0">
            <a:noAutofit/>
          </a:bodyPr>
          <a:lstStyle/>
          <a:p>
            <a:r>
              <a:rPr lang="sv-SE"/>
              <a:t>Träd till molekyl</a:t>
            </a:r>
          </a:p>
        </p:txBody>
      </p:sp>
      <p:pic>
        <p:nvPicPr>
          <p:cNvPr id="8" name="Platshållare för bild 7" descr="Illustrationen följer träets uppbyggnad från träd och stam, till cellmikrostruktur, årsringar, trakeidceller, cellväggar och mikrofibriller. Cellväggen består av cellulosa som ger hållfasthet, hemicellulosa som binder fibriller och ger flexibilitet samt lignin som ger styvhet och skydd. Extraktivämnen bidrar bland annat till färg, doft och skydd.">
            <a:extLst>
              <a:ext uri="{FF2B5EF4-FFF2-40B4-BE49-F238E27FC236}">
                <a16:creationId xmlns:a16="http://schemas.microsoft.com/office/drawing/2014/main" id="{35BDEFDD-828E-9B98-09D2-F57CDCD7F4C5}"/>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a:stretch/>
        </p:blipFill>
        <p:spPr>
          <a:xfrm>
            <a:off x="0" y="11017"/>
            <a:ext cx="12192000" cy="6858000"/>
          </a:xfrm>
          <a:prstGeom prst="rect">
            <a:avLst/>
          </a:prstGeom>
        </p:spPr>
      </p:pic>
    </p:spTree>
    <p:extLst>
      <p:ext uri="{BB962C8B-B14F-4D97-AF65-F5344CB8AC3E}">
        <p14:creationId xmlns:p14="http://schemas.microsoft.com/office/powerpoint/2010/main" val="1876336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2E29C-9625-4B30-FC9D-89F0B654AE2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E61EC65-BC9E-F310-2D64-A7D1EA2CFF35}"/>
              </a:ext>
            </a:extLst>
          </p:cNvPr>
          <p:cNvSpPr>
            <a:spLocks noGrp="1"/>
          </p:cNvSpPr>
          <p:nvPr>
            <p:ph type="title"/>
          </p:nvPr>
        </p:nvSpPr>
        <p:spPr>
          <a:xfrm>
            <a:off x="732188" y="1994400"/>
            <a:ext cx="9604508" cy="1738800"/>
          </a:xfrm>
        </p:spPr>
        <p:txBody>
          <a:bodyPr/>
          <a:lstStyle/>
          <a:p>
            <a:r>
              <a:rPr lang="sv-SE" dirty="0"/>
              <a:t>Exitticket:</a:t>
            </a:r>
            <a:br>
              <a:rPr lang="sv-SE" dirty="0"/>
            </a:br>
            <a:r>
              <a:rPr lang="sv-SE" dirty="0"/>
              <a:t>Vad används skogen till?</a:t>
            </a:r>
          </a:p>
        </p:txBody>
      </p:sp>
      <p:sp>
        <p:nvSpPr>
          <p:cNvPr id="3" name="Text Placeholder 2">
            <a:extLst>
              <a:ext uri="{FF2B5EF4-FFF2-40B4-BE49-F238E27FC236}">
                <a16:creationId xmlns:a16="http://schemas.microsoft.com/office/drawing/2014/main" id="{675A25C8-6567-DC3D-C49B-DE9B49E08013}"/>
              </a:ext>
            </a:extLst>
          </p:cNvPr>
          <p:cNvSpPr>
            <a:spLocks noGrp="1"/>
          </p:cNvSpPr>
          <p:nvPr>
            <p:ph type="body" sz="quarter" idx="10"/>
          </p:nvPr>
        </p:nvSpPr>
        <p:spPr/>
        <p:txBody>
          <a:bodyPr/>
          <a:lstStyle/>
          <a:p>
            <a:pPr>
              <a:lnSpc>
                <a:spcPct val="100000"/>
              </a:lnSpc>
              <a:spcBef>
                <a:spcPts val="600"/>
              </a:spcBef>
            </a:pPr>
            <a:r>
              <a:rPr lang="sv-SE"/>
              <a:t>Skriv ned förslagen</a:t>
            </a:r>
          </a:p>
          <a:p>
            <a:pPr>
              <a:lnSpc>
                <a:spcPct val="100000"/>
              </a:lnSpc>
              <a:spcBef>
                <a:spcPts val="600"/>
              </a:spcBef>
            </a:pPr>
            <a:r>
              <a:rPr lang="sv-SE"/>
              <a:t>Hur har ditt svar på frågan ändrats? </a:t>
            </a:r>
          </a:p>
        </p:txBody>
      </p:sp>
      <p:sp>
        <p:nvSpPr>
          <p:cNvPr id="4" name="textruta 3">
            <a:extLst>
              <a:ext uri="{FF2B5EF4-FFF2-40B4-BE49-F238E27FC236}">
                <a16:creationId xmlns:a16="http://schemas.microsoft.com/office/drawing/2014/main" id="{6FDC3EE2-865E-A806-64E2-C55EA1D0C018}"/>
              </a:ext>
              <a:ext uri="{C183D7F6-B498-43B3-948B-1728B52AA6E4}">
                <adec:decorative xmlns:adec="http://schemas.microsoft.com/office/drawing/2017/decorative" val="1"/>
              </a:ext>
            </a:extLst>
          </p:cNvPr>
          <p:cNvSpPr txBox="1"/>
          <p:nvPr/>
        </p:nvSpPr>
        <p:spPr>
          <a:xfrm>
            <a:off x="11750040" y="146304"/>
            <a:ext cx="0" cy="0"/>
          </a:xfrm>
          <a:prstGeom prst="rect">
            <a:avLst/>
          </a:prstGeom>
          <a:noFill/>
        </p:spPr>
        <p:txBody>
          <a:bodyPr wrap="none" lIns="0" tIns="0" rIns="0" bIns="0" rtlCol="0">
            <a:noAutofit/>
          </a:bodyPr>
          <a:lstStyle/>
          <a:p>
            <a:pPr algn="l">
              <a:lnSpc>
                <a:spcPts val="3000"/>
              </a:lnSpc>
            </a:pPr>
            <a:endParaRPr lang="sv-SE" sz="2400"/>
          </a:p>
        </p:txBody>
      </p:sp>
      <p:sp>
        <p:nvSpPr>
          <p:cNvPr id="5" name="textruta 4">
            <a:extLst>
              <a:ext uri="{FF2B5EF4-FFF2-40B4-BE49-F238E27FC236}">
                <a16:creationId xmlns:a16="http://schemas.microsoft.com/office/drawing/2014/main" id="{5AFD6269-C64D-952C-5314-DD441F3DCA33}"/>
              </a:ext>
              <a:ext uri="{C183D7F6-B498-43B3-948B-1728B52AA6E4}">
                <adec:decorative xmlns:adec="http://schemas.microsoft.com/office/drawing/2017/decorative" val="1"/>
              </a:ext>
            </a:extLst>
          </p:cNvPr>
          <p:cNvSpPr txBox="1"/>
          <p:nvPr/>
        </p:nvSpPr>
        <p:spPr>
          <a:xfrm>
            <a:off x="11430000" y="91440"/>
            <a:ext cx="0" cy="0"/>
          </a:xfrm>
          <a:prstGeom prst="rect">
            <a:avLst/>
          </a:prstGeom>
          <a:noFill/>
        </p:spPr>
        <p:txBody>
          <a:bodyPr wrap="none" lIns="0" tIns="0" rIns="0" bIns="0" rtlCol="0">
            <a:noAutofit/>
          </a:bodyPr>
          <a:lstStyle/>
          <a:p>
            <a:pPr algn="l">
              <a:lnSpc>
                <a:spcPts val="3000"/>
              </a:lnSpc>
            </a:pPr>
            <a:endParaRPr lang="sv-SE" sz="2400"/>
          </a:p>
        </p:txBody>
      </p:sp>
    </p:spTree>
    <p:extLst>
      <p:ext uri="{BB962C8B-B14F-4D97-AF65-F5344CB8AC3E}">
        <p14:creationId xmlns:p14="http://schemas.microsoft.com/office/powerpoint/2010/main" val="266342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DBA52884-753C-B4F6-ED2C-9DA699234518}"/>
              </a:ext>
            </a:extLst>
          </p:cNvPr>
          <p:cNvSpPr>
            <a:spLocks noGrp="1"/>
          </p:cNvSpPr>
          <p:nvPr>
            <p:ph type="title"/>
          </p:nvPr>
        </p:nvSpPr>
        <p:spPr>
          <a:xfrm>
            <a:off x="463550" y="-506413"/>
            <a:ext cx="9085263" cy="433388"/>
          </a:xfrm>
        </p:spPr>
        <p:txBody>
          <a:bodyPr vert="horz" lIns="0" tIns="0" rIns="0" bIns="0" rtlCol="0" anchor="b" anchorCtr="0">
            <a:noAutofit/>
          </a:bodyPr>
          <a:lstStyle/>
          <a:p>
            <a:r>
              <a:rPr lang="sv-SE" sz="3600"/>
              <a:t>Ekosystemtjänster från skogen</a:t>
            </a:r>
          </a:p>
        </p:txBody>
      </p:sp>
      <p:pic>
        <p:nvPicPr>
          <p:cNvPr id="7" name="Content Placeholder 6" descr="Skogens ekosystemtjänster delas in i stödjande, försörjande, reglerande och kulturella tjänster."/>
          <p:cNvPicPr>
            <a:picLocks noGrp="1" noChangeAspect="1"/>
          </p:cNvPicPr>
          <p:nvPr>
            <p:ph sz="quarter" idx="11"/>
          </p:nvPr>
        </p:nvPicPr>
        <p:blipFill>
          <a:blip r:embed="rId3" cstate="hqprint">
            <a:extLst>
              <a:ext uri="{28A0092B-C50C-407E-A947-70E740481C1C}">
                <a14:useLocalDpi xmlns:a14="http://schemas.microsoft.com/office/drawing/2010/main" val="0"/>
              </a:ext>
            </a:extLst>
          </a:blip>
          <a:stretch>
            <a:fillRect/>
          </a:stretch>
        </p:blipFill>
        <p:spPr>
          <a:xfrm>
            <a:off x="0" y="0"/>
            <a:ext cx="12192000" cy="6858000"/>
          </a:xfrm>
        </p:spPr>
      </p:pic>
      <p:sp>
        <p:nvSpPr>
          <p:cNvPr id="9" name="Rectangle 8"/>
          <p:cNvSpPr/>
          <p:nvPr/>
        </p:nvSpPr>
        <p:spPr>
          <a:xfrm>
            <a:off x="515938" y="489600"/>
            <a:ext cx="5894694" cy="572284"/>
          </a:xfrm>
          <a:prstGeom prst="rect">
            <a:avLst/>
          </a:prstGeom>
          <a:solidFill>
            <a:srgbClr val="ED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3000" b="1">
                <a:solidFill>
                  <a:schemeClr val="accent1"/>
                </a:solidFill>
                <a:latin typeface="+mj-lt"/>
              </a:rPr>
              <a:t>Ekosystemtjänster från skogen</a:t>
            </a:r>
          </a:p>
        </p:txBody>
      </p:sp>
      <p:sp>
        <p:nvSpPr>
          <p:cNvPr id="3" name="TextBox 2"/>
          <p:cNvSpPr txBox="1"/>
          <p:nvPr/>
        </p:nvSpPr>
        <p:spPr>
          <a:xfrm>
            <a:off x="1128436" y="5593986"/>
            <a:ext cx="2697125" cy="963561"/>
          </a:xfrm>
          <a:prstGeom prst="rect">
            <a:avLst/>
          </a:prstGeom>
          <a:noFill/>
        </p:spPr>
        <p:txBody>
          <a:bodyPr wrap="square" lIns="0" tIns="0" rIns="0" bIns="0" rtlCol="0">
            <a:noAutofit/>
          </a:bodyPr>
          <a:lstStyle/>
          <a:p>
            <a:pPr marL="342900" indent="-342900" algn="l">
              <a:buFont typeface="Arial" panose="020B0604020202020204" pitchFamily="34" charset="0"/>
              <a:buChar char="•"/>
            </a:pPr>
            <a:r>
              <a:rPr lang="sv-SE" dirty="0"/>
              <a:t>Pollinering</a:t>
            </a:r>
          </a:p>
          <a:p>
            <a:pPr marL="342900" indent="-342900" algn="l">
              <a:buFont typeface="Arial" panose="020B0604020202020204" pitchFamily="34" charset="0"/>
              <a:buChar char="•"/>
            </a:pPr>
            <a:r>
              <a:rPr lang="sv-SE" dirty="0"/>
              <a:t>Fotosyntes</a:t>
            </a:r>
          </a:p>
          <a:p>
            <a:pPr algn="l"/>
            <a:endParaRPr lang="sv-SE" dirty="0"/>
          </a:p>
        </p:txBody>
      </p:sp>
      <p:sp>
        <p:nvSpPr>
          <p:cNvPr id="5" name="TextBox 4"/>
          <p:cNvSpPr txBox="1"/>
          <p:nvPr/>
        </p:nvSpPr>
        <p:spPr>
          <a:xfrm>
            <a:off x="3933716" y="5593986"/>
            <a:ext cx="2858444" cy="963561"/>
          </a:xfrm>
          <a:prstGeom prst="rect">
            <a:avLst/>
          </a:prstGeom>
          <a:noFill/>
        </p:spPr>
        <p:txBody>
          <a:bodyPr wrap="square" lIns="0" tIns="0" rIns="0" bIns="0" rtlCol="0">
            <a:noAutofit/>
          </a:bodyPr>
          <a:lstStyle/>
          <a:p>
            <a:pPr marL="285750" indent="-285750" algn="l">
              <a:buFont typeface="Arial" panose="020B0604020202020204" pitchFamily="34" charset="0"/>
              <a:buChar char="•"/>
            </a:pPr>
            <a:r>
              <a:rPr lang="sv-SE"/>
              <a:t>Rent vatten</a:t>
            </a:r>
          </a:p>
          <a:p>
            <a:pPr marL="285750" indent="-285750" algn="l">
              <a:buFont typeface="Arial" panose="020B0604020202020204" pitchFamily="34" charset="0"/>
              <a:buChar char="•"/>
            </a:pPr>
            <a:r>
              <a:rPr lang="sv-SE"/>
              <a:t>Bär, kött och trä</a:t>
            </a:r>
          </a:p>
        </p:txBody>
      </p:sp>
      <p:sp>
        <p:nvSpPr>
          <p:cNvPr id="6" name="TextBox 5"/>
          <p:cNvSpPr txBox="1"/>
          <p:nvPr/>
        </p:nvSpPr>
        <p:spPr>
          <a:xfrm>
            <a:off x="6770565" y="5562885"/>
            <a:ext cx="2858444" cy="963561"/>
          </a:xfrm>
          <a:prstGeom prst="rect">
            <a:avLst/>
          </a:prstGeom>
          <a:noFill/>
        </p:spPr>
        <p:txBody>
          <a:bodyPr wrap="square" lIns="0" tIns="0" rIns="0" bIns="0" rtlCol="0">
            <a:noAutofit/>
          </a:bodyPr>
          <a:lstStyle/>
          <a:p>
            <a:pPr marL="285750" indent="-285750" algn="l">
              <a:buFont typeface="Arial" panose="020B0604020202020204" pitchFamily="34" charset="0"/>
              <a:buChar char="•"/>
            </a:pPr>
            <a:r>
              <a:rPr lang="sv-SE"/>
              <a:t>Tar upp koldioxid</a:t>
            </a:r>
          </a:p>
          <a:p>
            <a:pPr marL="285750" indent="-285750" algn="l">
              <a:buFont typeface="Arial" panose="020B0604020202020204" pitchFamily="34" charset="0"/>
              <a:buChar char="•"/>
            </a:pPr>
            <a:r>
              <a:rPr lang="sv-SE"/>
              <a:t>Förebygger ras</a:t>
            </a:r>
          </a:p>
        </p:txBody>
      </p:sp>
      <p:sp>
        <p:nvSpPr>
          <p:cNvPr id="8" name="TextBox 7"/>
          <p:cNvSpPr txBox="1"/>
          <p:nvPr/>
        </p:nvSpPr>
        <p:spPr>
          <a:xfrm>
            <a:off x="9629009" y="5593986"/>
            <a:ext cx="1727839" cy="963561"/>
          </a:xfrm>
          <a:prstGeom prst="rect">
            <a:avLst/>
          </a:prstGeom>
          <a:noFill/>
        </p:spPr>
        <p:txBody>
          <a:bodyPr wrap="square" lIns="0" tIns="0" rIns="0" bIns="0" rtlCol="0">
            <a:noAutofit/>
          </a:bodyPr>
          <a:lstStyle/>
          <a:p>
            <a:pPr marL="285750" indent="-285750" algn="l">
              <a:buFont typeface="Arial" panose="020B0604020202020204" pitchFamily="34" charset="0"/>
              <a:buChar char="•"/>
            </a:pPr>
            <a:r>
              <a:rPr lang="sv-SE"/>
              <a:t>Träning</a:t>
            </a:r>
          </a:p>
          <a:p>
            <a:pPr marL="285750" indent="-285750" algn="l">
              <a:buFont typeface="Arial" panose="020B0604020202020204" pitchFamily="34" charset="0"/>
              <a:buChar char="•"/>
            </a:pPr>
            <a:r>
              <a:rPr lang="sv-SE"/>
              <a:t>Hälsa</a:t>
            </a:r>
          </a:p>
          <a:p>
            <a:pPr marL="285750" indent="-285750" algn="l">
              <a:buFont typeface="Arial" panose="020B0604020202020204" pitchFamily="34" charset="0"/>
              <a:buChar char="•"/>
            </a:pPr>
            <a:endParaRPr lang="sv-SE"/>
          </a:p>
        </p:txBody>
      </p:sp>
    </p:spTree>
    <p:extLst>
      <p:ext uri="{BB962C8B-B14F-4D97-AF65-F5344CB8AC3E}">
        <p14:creationId xmlns:p14="http://schemas.microsoft.com/office/powerpoint/2010/main" val="223092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Sex personer lyfter olika intressen i skogen: människors trivsel, biologisk mångfald, kollagring, naturturism, biobränsle och renbete."/>
          <p:cNvPicPr>
            <a:picLocks noGrp="1" noChangeAspect="1"/>
          </p:cNvPicPr>
          <p:nvPr>
            <p:ph sz="quarter" idx="11"/>
          </p:nvPr>
        </p:nvPicPr>
        <p:blipFill>
          <a:blip r:embed="rId3" cstate="hqprint">
            <a:extLst>
              <a:ext uri="{28A0092B-C50C-407E-A947-70E740481C1C}">
                <a14:useLocalDpi xmlns:a14="http://schemas.microsoft.com/office/drawing/2010/main" val="0"/>
              </a:ext>
            </a:extLst>
          </a:blip>
          <a:stretch>
            <a:fillRect/>
          </a:stretch>
        </p:blipFill>
        <p:spPr/>
      </p:pic>
      <p:sp>
        <p:nvSpPr>
          <p:cNvPr id="10" name="Title 9"/>
          <p:cNvSpPr>
            <a:spLocks noGrp="1"/>
          </p:cNvSpPr>
          <p:nvPr>
            <p:ph type="title"/>
          </p:nvPr>
        </p:nvSpPr>
        <p:spPr/>
        <p:txBody>
          <a:bodyPr/>
          <a:lstStyle/>
          <a:p>
            <a:r>
              <a:rPr lang="sv-SE"/>
              <a:t>Vad är skogen bra för?</a:t>
            </a:r>
          </a:p>
        </p:txBody>
      </p:sp>
      <p:sp>
        <p:nvSpPr>
          <p:cNvPr id="8" name="Rectangle 7"/>
          <p:cNvSpPr/>
          <p:nvPr/>
        </p:nvSpPr>
        <p:spPr>
          <a:xfrm>
            <a:off x="515938" y="489600"/>
            <a:ext cx="4822978" cy="572284"/>
          </a:xfrm>
          <a:prstGeom prst="rect">
            <a:avLst/>
          </a:prstGeom>
          <a:solidFill>
            <a:srgbClr val="ED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3000" b="1">
                <a:solidFill>
                  <a:schemeClr val="accent1"/>
                </a:solidFill>
                <a:latin typeface="+mj-lt"/>
              </a:rPr>
              <a:t>Vad används skogen till?</a:t>
            </a:r>
          </a:p>
        </p:txBody>
      </p:sp>
    </p:spTree>
    <p:extLst>
      <p:ext uri="{BB962C8B-B14F-4D97-AF65-F5344CB8AC3E}">
        <p14:creationId xmlns:p14="http://schemas.microsoft.com/office/powerpoint/2010/main" val="2628705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0DB0E-1687-0085-2468-85636291D774}"/>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95EA7100-FEC7-82E8-C76A-575CCFA70C44}"/>
              </a:ext>
            </a:extLst>
          </p:cNvPr>
          <p:cNvSpPr>
            <a:spLocks noGrp="1"/>
          </p:cNvSpPr>
          <p:nvPr>
            <p:ph type="title"/>
          </p:nvPr>
        </p:nvSpPr>
        <p:spPr>
          <a:xfrm>
            <a:off x="732188" y="-1738800"/>
            <a:ext cx="8359200" cy="1738800"/>
          </a:xfrm>
        </p:spPr>
        <p:txBody>
          <a:bodyPr vert="horz" lIns="0" tIns="0" rIns="0" bIns="0" rtlCol="0" anchor="b" anchorCtr="0">
            <a:noAutofit/>
          </a:bodyPr>
          <a:lstStyle/>
          <a:p>
            <a:r>
              <a:rPr lang="sv-SE"/>
              <a:t>Innehåll 1</a:t>
            </a:r>
          </a:p>
        </p:txBody>
      </p:sp>
      <p:graphicFrame>
        <p:nvGraphicFramePr>
          <p:cNvPr id="2" name="Tabell 1">
            <a:extLst>
              <a:ext uri="{FF2B5EF4-FFF2-40B4-BE49-F238E27FC236}">
                <a16:creationId xmlns:a16="http://schemas.microsoft.com/office/drawing/2014/main" id="{B3D7DC24-7A3A-B643-0EEC-DCF61938DA7B}"/>
              </a:ext>
            </a:extLst>
          </p:cNvPr>
          <p:cNvGraphicFramePr>
            <a:graphicFrameLocks noGrp="1"/>
          </p:cNvGraphicFramePr>
          <p:nvPr>
            <p:extLst>
              <p:ext uri="{D42A27DB-BD31-4B8C-83A1-F6EECF244321}">
                <p14:modId xmlns:p14="http://schemas.microsoft.com/office/powerpoint/2010/main" val="2861480595"/>
              </p:ext>
            </p:extLst>
          </p:nvPr>
        </p:nvGraphicFramePr>
        <p:xfrm>
          <a:off x="590551" y="716824"/>
          <a:ext cx="11010898" cy="5673360"/>
        </p:xfrm>
        <a:graphic>
          <a:graphicData uri="http://schemas.openxmlformats.org/drawingml/2006/table">
            <a:tbl>
              <a:tblPr firstRow="1" bandRow="1">
                <a:tableStyleId>{5C22544A-7EE6-4342-B048-85BDC9FD1C3A}</a:tableStyleId>
              </a:tblPr>
              <a:tblGrid>
                <a:gridCol w="1441174">
                  <a:extLst>
                    <a:ext uri="{9D8B030D-6E8A-4147-A177-3AD203B41FA5}">
                      <a16:colId xmlns:a16="http://schemas.microsoft.com/office/drawing/2014/main" val="1710173510"/>
                    </a:ext>
                  </a:extLst>
                </a:gridCol>
                <a:gridCol w="2663687">
                  <a:extLst>
                    <a:ext uri="{9D8B030D-6E8A-4147-A177-3AD203B41FA5}">
                      <a16:colId xmlns:a16="http://schemas.microsoft.com/office/drawing/2014/main" val="2383312045"/>
                    </a:ext>
                  </a:extLst>
                </a:gridCol>
                <a:gridCol w="2442163">
                  <a:extLst>
                    <a:ext uri="{9D8B030D-6E8A-4147-A177-3AD203B41FA5}">
                      <a16:colId xmlns:a16="http://schemas.microsoft.com/office/drawing/2014/main" val="1928629037"/>
                    </a:ext>
                  </a:extLst>
                </a:gridCol>
                <a:gridCol w="2231937">
                  <a:extLst>
                    <a:ext uri="{9D8B030D-6E8A-4147-A177-3AD203B41FA5}">
                      <a16:colId xmlns:a16="http://schemas.microsoft.com/office/drawing/2014/main" val="3457703637"/>
                    </a:ext>
                  </a:extLst>
                </a:gridCol>
                <a:gridCol w="2231937">
                  <a:extLst>
                    <a:ext uri="{9D8B030D-6E8A-4147-A177-3AD203B41FA5}">
                      <a16:colId xmlns:a16="http://schemas.microsoft.com/office/drawing/2014/main" val="1155037408"/>
                    </a:ext>
                  </a:extLst>
                </a:gridCol>
              </a:tblGrid>
              <a:tr h="406298">
                <a:tc>
                  <a:txBody>
                    <a:bodyPr/>
                    <a:lstStyle/>
                    <a:p>
                      <a:endParaRPr lang="sv-SE"/>
                    </a:p>
                  </a:txBody>
                  <a:tcPr>
                    <a:lnB w="3175" cap="flat" cmpd="sng" algn="ctr">
                      <a:solidFill>
                        <a:schemeClr val="tx1"/>
                      </a:solidFill>
                      <a:prstDash val="solid"/>
                      <a:round/>
                      <a:headEnd type="none" w="med" len="med"/>
                      <a:tailEnd type="none" w="med" len="med"/>
                    </a:lnB>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lt1"/>
                          </a:solidFill>
                          <a:effectLst/>
                          <a:latin typeface="+mn-lt"/>
                          <a:ea typeface="+mn-ea"/>
                          <a:cs typeface="+mn-cs"/>
                        </a:rPr>
                        <a:t>Produktionsform</a:t>
                      </a:r>
                    </a:p>
                    <a:p>
                      <a:endParaRPr lang="sv-SE" sz="1200"/>
                    </a:p>
                  </a:txBody>
                  <a:tcPr>
                    <a:lnB w="3175" cap="flat" cmpd="sng" algn="ctr">
                      <a:solidFill>
                        <a:schemeClr val="tx1"/>
                      </a:solidFill>
                      <a:prstDash val="solid"/>
                      <a:round/>
                      <a:headEnd type="none" w="med" len="med"/>
                      <a:tailEnd type="none" w="med" len="med"/>
                    </a:lnB>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lt1"/>
                          </a:solidFill>
                          <a:effectLst/>
                          <a:latin typeface="+mn-lt"/>
                          <a:ea typeface="+mn-ea"/>
                          <a:cs typeface="+mn-cs"/>
                        </a:rPr>
                        <a:t>Användning</a:t>
                      </a:r>
                    </a:p>
                    <a:p>
                      <a:endParaRPr lang="sv-SE" sz="1200"/>
                    </a:p>
                  </a:txBody>
                  <a:tcPr>
                    <a:lnB w="3175" cap="flat" cmpd="sng" algn="ctr">
                      <a:solidFill>
                        <a:schemeClr val="tx1"/>
                      </a:solidFill>
                      <a:prstDash val="solid"/>
                      <a:round/>
                      <a:headEnd type="none" w="med" len="med"/>
                      <a:tailEnd type="none" w="med" len="med"/>
                    </a:lnB>
                    <a:solidFill>
                      <a:schemeClr val="accent1"/>
                    </a:solidFill>
                  </a:tcPr>
                </a:tc>
                <a:tc>
                  <a:txBody>
                    <a:bodyPr/>
                    <a:lstStyle/>
                    <a:p>
                      <a:r>
                        <a:rPr lang="sv-SE" sz="1200" b="1" kern="1200">
                          <a:solidFill>
                            <a:schemeClr val="lt1"/>
                          </a:solidFill>
                          <a:effectLst/>
                          <a:latin typeface="+mn-lt"/>
                          <a:ea typeface="+mn-ea"/>
                          <a:cs typeface="+mn-cs"/>
                        </a:rPr>
                        <a:t>Vilken del av</a:t>
                      </a:r>
                    </a:p>
                    <a:p>
                      <a:r>
                        <a:rPr lang="sv-SE" sz="1200" b="1" kern="1200">
                          <a:solidFill>
                            <a:schemeClr val="lt1"/>
                          </a:solidFill>
                          <a:effectLst/>
                          <a:latin typeface="+mn-lt"/>
                          <a:ea typeface="+mn-ea"/>
                          <a:cs typeface="+mn-cs"/>
                        </a:rPr>
                        <a:t>trädet används?</a:t>
                      </a:r>
                    </a:p>
                  </a:txBody>
                  <a:tcPr>
                    <a:lnB w="3175" cap="flat" cmpd="sng" algn="ctr">
                      <a:solidFill>
                        <a:schemeClr val="tx1"/>
                      </a:solidFill>
                      <a:prstDash val="solid"/>
                      <a:round/>
                      <a:headEnd type="none" w="med" len="med"/>
                      <a:tailEnd type="none" w="med" len="med"/>
                    </a:lnB>
                    <a:solidFill>
                      <a:schemeClr val="accent1"/>
                    </a:solidFill>
                  </a:tcPr>
                </a:tc>
                <a:tc>
                  <a:txBody>
                    <a:bodyPr/>
                    <a:lstStyle/>
                    <a:p>
                      <a:r>
                        <a:rPr lang="sv-SE" sz="1200" b="1" kern="1200">
                          <a:solidFill>
                            <a:schemeClr val="lt1"/>
                          </a:solidFill>
                          <a:effectLst/>
                          <a:latin typeface="+mn-lt"/>
                          <a:ea typeface="+mn-ea"/>
                          <a:cs typeface="+mn-cs"/>
                        </a:rPr>
                        <a:t>Vilken del av</a:t>
                      </a:r>
                    </a:p>
                    <a:p>
                      <a:r>
                        <a:rPr lang="sv-SE" sz="1200" b="1" kern="1200">
                          <a:solidFill>
                            <a:schemeClr val="lt1"/>
                          </a:solidFill>
                          <a:effectLst/>
                          <a:latin typeface="+mn-lt"/>
                          <a:ea typeface="+mn-ea"/>
                          <a:cs typeface="+mn-cs"/>
                        </a:rPr>
                        <a:t>träinnehållet används?</a:t>
                      </a:r>
                    </a:p>
                  </a:txBody>
                  <a:tcPr>
                    <a:lnB w="3175"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688237202"/>
                  </a:ext>
                </a:extLst>
              </a:tr>
              <a:tr h="694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kern="1200">
                          <a:solidFill>
                            <a:schemeClr val="dk1"/>
                          </a:solidFill>
                          <a:effectLst/>
                          <a:latin typeface="+mn-lt"/>
                          <a:ea typeface="+mn-ea"/>
                          <a:cs typeface="+mn-cs"/>
                        </a:rPr>
                        <a:t>1. Biokol</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Pyrolytiskt kol.</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Jordförbättring, kolsänka,</a:t>
                      </a:r>
                    </a:p>
                    <a:p>
                      <a:r>
                        <a:rPr lang="sv-SE" sz="1000" kern="1200">
                          <a:solidFill>
                            <a:schemeClr val="dk1"/>
                          </a:solidFill>
                          <a:effectLst/>
                          <a:latin typeface="+mn-lt"/>
                          <a:ea typeface="+mn-ea"/>
                          <a:cs typeface="+mn-cs"/>
                        </a:rPr>
                        <a:t>filtrering av vatten, absorption</a:t>
                      </a:r>
                    </a:p>
                    <a:p>
                      <a:r>
                        <a:rPr lang="sv-SE" sz="1000" kern="1200">
                          <a:solidFill>
                            <a:schemeClr val="dk1"/>
                          </a:solidFill>
                          <a:effectLst/>
                          <a:latin typeface="+mn-lt"/>
                          <a:ea typeface="+mn-ea"/>
                          <a:cs typeface="+mn-cs"/>
                        </a:rPr>
                        <a:t>av miljögifter, tillsats i byggmaterial, strömedel.</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Alla delar (flis, bark, ved), restprodukter från skogsbruk och sågverk.</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lignin, hemicellulosa, aromatiska kolringar, alifatiska kolkedjor.</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2125553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kern="1200">
                          <a:solidFill>
                            <a:schemeClr val="dk1"/>
                          </a:solidFill>
                          <a:effectLst/>
                          <a:latin typeface="+mn-lt"/>
                          <a:ea typeface="+mn-ea"/>
                          <a:cs typeface="+mn-cs"/>
                        </a:rPr>
                        <a:t>2. Biopellets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Pellets, träpellets.</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Bränsle för värmeproduktion.</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Främst stamved, sågspån,</a:t>
                      </a:r>
                    </a:p>
                    <a:p>
                      <a:r>
                        <a:rPr lang="sv-SE" sz="1000" kern="1200">
                          <a:solidFill>
                            <a:schemeClr val="dk1"/>
                          </a:solidFill>
                          <a:effectLst/>
                          <a:latin typeface="+mn-lt"/>
                          <a:ea typeface="+mn-ea"/>
                          <a:cs typeface="+mn-cs"/>
                        </a:rPr>
                        <a:t>kutterspån, flis.</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40–50 %, lignin</a:t>
                      </a:r>
                    </a:p>
                    <a:p>
                      <a:r>
                        <a:rPr lang="sv-SE" sz="1000" kern="1200">
                          <a:solidFill>
                            <a:schemeClr val="dk1"/>
                          </a:solidFill>
                          <a:effectLst/>
                          <a:latin typeface="+mn-lt"/>
                          <a:ea typeface="+mn-ea"/>
                          <a:cs typeface="+mn-cs"/>
                        </a:rPr>
                        <a:t>20–30 %, hemicellulosa</a:t>
                      </a:r>
                    </a:p>
                    <a:p>
                      <a:r>
                        <a:rPr lang="sv-SE" sz="1000" kern="1200">
                          <a:solidFill>
                            <a:schemeClr val="dk1"/>
                          </a:solidFill>
                          <a:effectLst/>
                          <a:latin typeface="+mn-lt"/>
                          <a:ea typeface="+mn-ea"/>
                          <a:cs typeface="+mn-cs"/>
                        </a:rPr>
                        <a:t>20–30 %, hartser, fettsyror,</a:t>
                      </a:r>
                    </a:p>
                    <a:p>
                      <a:r>
                        <a:rPr lang="sv-SE" sz="1000" kern="1200">
                          <a:solidFill>
                            <a:schemeClr val="dk1"/>
                          </a:solidFill>
                          <a:effectLst/>
                          <a:latin typeface="+mn-lt"/>
                          <a:ea typeface="+mn-ea"/>
                          <a:cs typeface="+mn-cs"/>
                        </a:rPr>
                        <a:t>terpener, mineraler, aska.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92220252"/>
                  </a:ext>
                </a:extLst>
              </a:tr>
              <a:tr h="289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kern="1200">
                          <a:solidFill>
                            <a:schemeClr val="dk1"/>
                          </a:solidFill>
                          <a:effectLst/>
                          <a:latin typeface="+mn-lt"/>
                          <a:ea typeface="+mn-ea"/>
                          <a:cs typeface="+mn-cs"/>
                        </a:rPr>
                        <a:t>3. Björksocker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000" b="1" kern="1200">
                        <a:solidFill>
                          <a:schemeClr val="dk1"/>
                        </a:solidFill>
                        <a:effectLst/>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Xylitol, träbaserad polyol</a:t>
                      </a:r>
                    </a:p>
                    <a:p>
                      <a:r>
                        <a:rPr lang="sv-SE" sz="1000" kern="1200">
                          <a:solidFill>
                            <a:schemeClr val="dk1"/>
                          </a:solidFill>
                          <a:effectLst/>
                          <a:latin typeface="+mn-lt"/>
                          <a:ea typeface="+mn-ea"/>
                          <a:cs typeface="+mn-cs"/>
                        </a:rPr>
                        <a:t>(sockeralkohol).</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Sötningsmedel i livsmedel.</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Främst björkved eller annan</a:t>
                      </a:r>
                    </a:p>
                    <a:p>
                      <a:r>
                        <a:rPr lang="sv-SE" sz="1000" kern="1200">
                          <a:solidFill>
                            <a:schemeClr val="dk1"/>
                          </a:solidFill>
                          <a:effectLst/>
                          <a:latin typeface="+mn-lt"/>
                          <a:ea typeface="+mn-ea"/>
                          <a:cs typeface="+mn-cs"/>
                        </a:rPr>
                        <a:t>lövved från massaindustrin.</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Hemicellulosa à xylan à xylose à xylitol, lövträd innehåller </a:t>
                      </a:r>
                      <a:br>
                        <a:rPr lang="sv-SE" sz="1000" kern="1200">
                          <a:solidFill>
                            <a:schemeClr val="dk1"/>
                          </a:solidFill>
                          <a:effectLst/>
                          <a:latin typeface="+mn-lt"/>
                          <a:ea typeface="+mn-ea"/>
                          <a:cs typeface="+mn-cs"/>
                        </a:rPr>
                      </a:br>
                      <a:r>
                        <a:rPr lang="sv-SE" sz="1000" kern="1200">
                          <a:solidFill>
                            <a:schemeClr val="dk1"/>
                          </a:solidFill>
                          <a:effectLst/>
                          <a:latin typeface="+mn-lt"/>
                          <a:ea typeface="+mn-ea"/>
                          <a:cs typeface="+mn-cs"/>
                        </a:rPr>
                        <a:t>20–35 % xylan.</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18247002"/>
                  </a:ext>
                </a:extLst>
              </a:tr>
              <a:tr h="570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kern="1200">
                          <a:solidFill>
                            <a:schemeClr val="dk1"/>
                          </a:solidFill>
                          <a:effectLst/>
                          <a:latin typeface="+mn-lt"/>
                          <a:ea typeface="+mn-ea"/>
                          <a:cs typeface="+mn-cs"/>
                        </a:rPr>
                        <a:t>4. Blåbärspulver</a:t>
                      </a:r>
                    </a:p>
                    <a:p>
                      <a:endParaRPr lang="sv-SE" sz="1000" b="1"/>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Torkade, finmalda blåbär.</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Livsmedelstillsats,</a:t>
                      </a:r>
                    </a:p>
                    <a:p>
                      <a:r>
                        <a:rPr lang="sv-SE" sz="1000" kern="1200">
                          <a:solidFill>
                            <a:schemeClr val="dk1"/>
                          </a:solidFill>
                          <a:effectLst/>
                          <a:latin typeface="+mn-lt"/>
                          <a:ea typeface="+mn-ea"/>
                          <a:cs typeface="+mn-cs"/>
                        </a:rPr>
                        <a:t>kosttillskott, färgämne.</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Blåbär.</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Antocyaniner, polyfenoler,</a:t>
                      </a:r>
                    </a:p>
                    <a:p>
                      <a:r>
                        <a:rPr lang="sv-SE" sz="1000" kern="1200">
                          <a:solidFill>
                            <a:schemeClr val="dk1"/>
                          </a:solidFill>
                          <a:effectLst/>
                          <a:latin typeface="+mn-lt"/>
                          <a:ea typeface="+mn-ea"/>
                          <a:cs typeface="+mn-cs"/>
                        </a:rPr>
                        <a:t>sockerarter, vitamin C,</a:t>
                      </a:r>
                    </a:p>
                    <a:p>
                      <a:r>
                        <a:rPr lang="sv-SE" sz="1000" kern="1200">
                          <a:solidFill>
                            <a:schemeClr val="dk1"/>
                          </a:solidFill>
                          <a:effectLst/>
                          <a:latin typeface="+mn-lt"/>
                          <a:ea typeface="+mn-ea"/>
                          <a:cs typeface="+mn-cs"/>
                        </a:rPr>
                        <a:t>organiska syror.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53332794"/>
                  </a:ext>
                </a:extLst>
              </a:tr>
              <a:tr h="570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kern="1200">
                          <a:solidFill>
                            <a:schemeClr val="dk1"/>
                          </a:solidFill>
                          <a:effectLst/>
                          <a:latin typeface="+mn-lt"/>
                          <a:ea typeface="+mn-ea"/>
                          <a:cs typeface="+mn-cs"/>
                        </a:rPr>
                        <a:t>5. Cellulosa</a:t>
                      </a:r>
                    </a:p>
                    <a:p>
                      <a:endParaRPr lang="sv-SE" sz="1000" b="1"/>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Pappersmassa, dissolvingmassa,</a:t>
                      </a:r>
                    </a:p>
                    <a:p>
                      <a:r>
                        <a:rPr lang="sv-SE" sz="1000" kern="1200">
                          <a:solidFill>
                            <a:schemeClr val="dk1"/>
                          </a:solidFill>
                          <a:effectLst/>
                          <a:latin typeface="+mn-lt"/>
                          <a:ea typeface="+mn-ea"/>
                          <a:cs typeface="+mn-cs"/>
                        </a:rPr>
                        <a:t>cellulosafiber.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Papper, kartong,</a:t>
                      </a:r>
                    </a:p>
                    <a:p>
                      <a:r>
                        <a:rPr lang="sv-SE" sz="1000" kern="1200">
                          <a:solidFill>
                            <a:schemeClr val="dk1"/>
                          </a:solidFill>
                          <a:effectLst/>
                          <a:latin typeface="+mn-lt"/>
                          <a:ea typeface="+mn-ea"/>
                          <a:cs typeface="+mn-cs"/>
                        </a:rPr>
                        <a:t>textilfiber (viskos, lyocell),</a:t>
                      </a:r>
                    </a:p>
                    <a:p>
                      <a:r>
                        <a:rPr lang="sv-SE" sz="1000" kern="1200">
                          <a:solidFill>
                            <a:schemeClr val="dk1"/>
                          </a:solidFill>
                          <a:effectLst/>
                          <a:latin typeface="+mn-lt"/>
                          <a:ea typeface="+mn-ea"/>
                          <a:cs typeface="+mn-cs"/>
                        </a:rPr>
                        <a:t>hygienprodukter.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Främst stamved från barrträd</a:t>
                      </a:r>
                    </a:p>
                    <a:p>
                      <a:r>
                        <a:rPr lang="sv-SE" sz="1000" kern="1200">
                          <a:solidFill>
                            <a:schemeClr val="dk1"/>
                          </a:solidFill>
                          <a:effectLst/>
                          <a:latin typeface="+mn-lt"/>
                          <a:ea typeface="+mn-ea"/>
                          <a:cs typeface="+mn-cs"/>
                        </a:rPr>
                        <a:t>(tall, gran) och lövved i Sverige.</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Cellulosa, hemicellulosa.</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59287750"/>
                  </a:ext>
                </a:extLst>
              </a:tr>
              <a:tr h="3525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kern="1200">
                          <a:solidFill>
                            <a:schemeClr val="dk1"/>
                          </a:solidFill>
                          <a:effectLst/>
                          <a:latin typeface="+mn-lt"/>
                          <a:ea typeface="+mn-ea"/>
                          <a:cs typeface="+mn-cs"/>
                        </a:rPr>
                        <a:t>6. Filament</a:t>
                      </a:r>
                    </a:p>
                    <a:p>
                      <a:endParaRPr lang="sv-SE" sz="1000" b="1"/>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Biokomposit, filament av PLA</a:t>
                      </a:r>
                    </a:p>
                    <a:p>
                      <a:r>
                        <a:rPr lang="sv-SE" sz="1000" kern="1200">
                          <a:solidFill>
                            <a:schemeClr val="dk1"/>
                          </a:solidFill>
                          <a:effectLst/>
                          <a:latin typeface="+mn-lt"/>
                          <a:ea typeface="+mn-ea"/>
                          <a:cs typeface="+mn-cs"/>
                        </a:rPr>
                        <a:t>(biobaserad plast) och träfiber</a:t>
                      </a:r>
                    </a:p>
                    <a:p>
                      <a:r>
                        <a:rPr lang="sv-SE" sz="1000" kern="1200">
                          <a:solidFill>
                            <a:schemeClr val="dk1"/>
                          </a:solidFill>
                          <a:effectLst/>
                          <a:latin typeface="+mn-lt"/>
                          <a:ea typeface="+mn-ea"/>
                          <a:cs typeface="+mn-cs"/>
                        </a:rPr>
                        <a:t>för 3D-utskrift (Addnorth</a:t>
                      </a:r>
                    </a:p>
                    <a:p>
                      <a:r>
                        <a:rPr lang="sv-SE" sz="1000" kern="1200">
                          <a:solidFill>
                            <a:schemeClr val="dk1"/>
                          </a:solidFill>
                          <a:effectLst/>
                          <a:latin typeface="+mn-lt"/>
                          <a:ea typeface="+mn-ea"/>
                          <a:cs typeface="+mn-cs"/>
                        </a:rPr>
                        <a:t>PLA Wood: 40 % träfiber och</a:t>
                      </a:r>
                    </a:p>
                    <a:p>
                      <a:r>
                        <a:rPr lang="sv-SE" sz="1000" kern="1200">
                          <a:solidFill>
                            <a:schemeClr val="dk1"/>
                          </a:solidFill>
                          <a:effectLst/>
                          <a:latin typeface="+mn-lt"/>
                          <a:ea typeface="+mn-ea"/>
                          <a:cs typeface="+mn-cs"/>
                        </a:rPr>
                        <a:t>60 % PLA).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3D-utskrifter av modeller,</a:t>
                      </a:r>
                    </a:p>
                    <a:p>
                      <a:r>
                        <a:rPr lang="sv-SE" sz="1000" kern="1200">
                          <a:solidFill>
                            <a:schemeClr val="dk1"/>
                          </a:solidFill>
                          <a:effectLst/>
                          <a:latin typeface="+mn-lt"/>
                          <a:ea typeface="+mn-ea"/>
                          <a:cs typeface="+mn-cs"/>
                        </a:rPr>
                        <a:t>prototyper, inredningsdetaljer</a:t>
                      </a:r>
                    </a:p>
                    <a:p>
                      <a:r>
                        <a:rPr lang="sv-SE" sz="1000" kern="1200">
                          <a:solidFill>
                            <a:schemeClr val="dk1"/>
                          </a:solidFill>
                          <a:effectLst/>
                          <a:latin typeface="+mn-lt"/>
                          <a:ea typeface="+mn-ea"/>
                          <a:cs typeface="+mn-cs"/>
                        </a:rPr>
                        <a:t>och dekorativa föremål.</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Främst träfiber/trämjöl från</a:t>
                      </a:r>
                    </a:p>
                    <a:p>
                      <a:r>
                        <a:rPr lang="sv-SE" sz="1000" kern="1200">
                          <a:solidFill>
                            <a:schemeClr val="dk1"/>
                          </a:solidFill>
                          <a:effectLst/>
                          <a:latin typeface="+mn-lt"/>
                          <a:ea typeface="+mn-ea"/>
                          <a:cs typeface="+mn-cs"/>
                        </a:rPr>
                        <a:t>stamved och restprodukter från träindustri (sågspån/träfiber).</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lignin och</a:t>
                      </a:r>
                    </a:p>
                    <a:p>
                      <a:r>
                        <a:rPr lang="sv-SE" sz="1000" kern="1200">
                          <a:solidFill>
                            <a:schemeClr val="dk1"/>
                          </a:solidFill>
                          <a:effectLst/>
                          <a:latin typeface="+mn-lt"/>
                          <a:ea typeface="+mn-ea"/>
                          <a:cs typeface="+mn-cs"/>
                        </a:rPr>
                        <a:t>hemicellulosa i träfibrerna;</a:t>
                      </a:r>
                    </a:p>
                    <a:p>
                      <a:r>
                        <a:rPr lang="sv-SE" sz="1000" kern="1200">
                          <a:solidFill>
                            <a:schemeClr val="dk1"/>
                          </a:solidFill>
                          <a:effectLst/>
                          <a:latin typeface="+mn-lt"/>
                          <a:ea typeface="+mn-ea"/>
                          <a:cs typeface="+mn-cs"/>
                        </a:rPr>
                        <a:t>blandas med PLA (polylaktid,</a:t>
                      </a:r>
                    </a:p>
                    <a:p>
                      <a:r>
                        <a:rPr lang="sv-SE" sz="1000" kern="1200">
                          <a:solidFill>
                            <a:schemeClr val="dk1"/>
                          </a:solidFill>
                          <a:effectLst/>
                          <a:latin typeface="+mn-lt"/>
                          <a:ea typeface="+mn-ea"/>
                          <a:cs typeface="+mn-cs"/>
                        </a:rPr>
                        <a:t>bioplast från majsstärkelse</a:t>
                      </a:r>
                    </a:p>
                    <a:p>
                      <a:r>
                        <a:rPr lang="sv-SE" sz="1000" kern="1200">
                          <a:solidFill>
                            <a:schemeClr val="dk1"/>
                          </a:solidFill>
                          <a:effectLst/>
                          <a:latin typeface="+mn-lt"/>
                          <a:ea typeface="+mn-ea"/>
                          <a:cs typeface="+mn-cs"/>
                        </a:rPr>
                        <a:t>eller sockerrör).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11578800"/>
                  </a:ext>
                </a:extLst>
              </a:tr>
              <a:tr h="380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kern="1200">
                          <a:solidFill>
                            <a:schemeClr val="dk1"/>
                          </a:solidFill>
                          <a:effectLst/>
                          <a:latin typeface="+mn-lt"/>
                          <a:ea typeface="+mn-ea"/>
                          <a:cs typeface="+mn-cs"/>
                        </a:rPr>
                        <a:t>7. Flis</a:t>
                      </a:r>
                    </a:p>
                    <a:p>
                      <a:endParaRPr lang="sv-SE" sz="1000" b="1"/>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Träflis, skogsflis.</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Bränsle i värmeverk, råvara till</a:t>
                      </a:r>
                    </a:p>
                    <a:p>
                      <a:r>
                        <a:rPr lang="sv-SE" sz="1000" kern="1200">
                          <a:solidFill>
                            <a:schemeClr val="dk1"/>
                          </a:solidFill>
                          <a:effectLst/>
                          <a:latin typeface="+mn-lt"/>
                          <a:ea typeface="+mn-ea"/>
                          <a:cs typeface="+mn-cs"/>
                        </a:rPr>
                        <a:t>pappers- och massaindustri.</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Stamved, grenar, toppar, bark,</a:t>
                      </a:r>
                    </a:p>
                    <a:p>
                      <a:r>
                        <a:rPr lang="sv-SE" sz="1000" kern="1200">
                          <a:solidFill>
                            <a:schemeClr val="dk1"/>
                          </a:solidFill>
                          <a:effectLst/>
                          <a:latin typeface="+mn-lt"/>
                          <a:ea typeface="+mn-ea"/>
                          <a:cs typeface="+mn-cs"/>
                        </a:rPr>
                        <a:t>restprodukter från avverkning</a:t>
                      </a:r>
                    </a:p>
                    <a:p>
                      <a:r>
                        <a:rPr lang="sv-SE" sz="1000" kern="1200">
                          <a:solidFill>
                            <a:schemeClr val="dk1"/>
                          </a:solidFill>
                          <a:effectLst/>
                          <a:latin typeface="+mn-lt"/>
                          <a:ea typeface="+mn-ea"/>
                          <a:cs typeface="+mn-cs"/>
                        </a:rPr>
                        <a:t>och sågverk.</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lignin, hemicellulosa, hartser, fettsyror, terpener, mineraler, aska.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285230443"/>
                  </a:ext>
                </a:extLst>
              </a:tr>
              <a:tr h="570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kern="1200">
                          <a:solidFill>
                            <a:schemeClr val="dk1"/>
                          </a:solidFill>
                          <a:effectLst/>
                          <a:latin typeface="+mn-lt"/>
                          <a:ea typeface="+mn-ea"/>
                          <a:cs typeface="+mn-cs"/>
                        </a:rPr>
                        <a:t>8. Gaffel i träfiber</a:t>
                      </a:r>
                    </a:p>
                    <a:p>
                      <a:endParaRPr lang="sv-SE" sz="1000" b="1"/>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Träfiberbestick.</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Flergångsbestick.</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Främst stamved → pappersmassa.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hemicellulosa,</a:t>
                      </a:r>
                    </a:p>
                    <a:p>
                      <a:r>
                        <a:rPr lang="sv-SE" sz="1000" kern="1200">
                          <a:solidFill>
                            <a:schemeClr val="dk1"/>
                          </a:solidFill>
                          <a:effectLst/>
                          <a:latin typeface="+mn-lt"/>
                          <a:ea typeface="+mn-ea"/>
                          <a:cs typeface="+mn-cs"/>
                        </a:rPr>
                        <a:t>stärkelse, andra biopolymerer.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0320148"/>
                  </a:ext>
                </a:extLst>
              </a:tr>
            </a:tbl>
          </a:graphicData>
        </a:graphic>
      </p:graphicFrame>
      <p:sp>
        <p:nvSpPr>
          <p:cNvPr id="3" name="textruta 2">
            <a:extLst>
              <a:ext uri="{FF2B5EF4-FFF2-40B4-BE49-F238E27FC236}">
                <a16:creationId xmlns:a16="http://schemas.microsoft.com/office/drawing/2014/main" id="{E80EFAC5-BDCF-84F6-CD93-4D47DC233195}"/>
              </a:ext>
              <a:ext uri="{C183D7F6-B498-43B3-948B-1728B52AA6E4}">
                <adec:decorative xmlns:adec="http://schemas.microsoft.com/office/drawing/2017/decorative" val="1"/>
              </a:ext>
            </a:extLst>
          </p:cNvPr>
          <p:cNvSpPr txBox="1"/>
          <p:nvPr/>
        </p:nvSpPr>
        <p:spPr>
          <a:xfrm>
            <a:off x="11658600" y="27432"/>
            <a:ext cx="0" cy="0"/>
          </a:xfrm>
          <a:prstGeom prst="rect">
            <a:avLst/>
          </a:prstGeom>
          <a:noFill/>
        </p:spPr>
        <p:txBody>
          <a:bodyPr wrap="none" lIns="0" tIns="0" rIns="0" bIns="0" rtlCol="0">
            <a:noAutofit/>
          </a:bodyPr>
          <a:lstStyle/>
          <a:p>
            <a:pPr algn="l">
              <a:lnSpc>
                <a:spcPts val="3000"/>
              </a:lnSpc>
            </a:pPr>
            <a:endParaRPr lang="sv-SE" sz="2400" dirty="0"/>
          </a:p>
        </p:txBody>
      </p:sp>
      <p:sp>
        <p:nvSpPr>
          <p:cNvPr id="4" name="textruta 3">
            <a:extLst>
              <a:ext uri="{FF2B5EF4-FFF2-40B4-BE49-F238E27FC236}">
                <a16:creationId xmlns:a16="http://schemas.microsoft.com/office/drawing/2014/main" id="{8BA2B6FB-1C5B-8A0D-E09D-B064820F5839}"/>
              </a:ext>
              <a:ext uri="{C183D7F6-B498-43B3-948B-1728B52AA6E4}">
                <adec:decorative xmlns:adec="http://schemas.microsoft.com/office/drawing/2017/decorative" val="1"/>
              </a:ext>
            </a:extLst>
          </p:cNvPr>
          <p:cNvSpPr txBox="1"/>
          <p:nvPr/>
        </p:nvSpPr>
        <p:spPr>
          <a:xfrm>
            <a:off x="11859768" y="192024"/>
            <a:ext cx="0" cy="0"/>
          </a:xfrm>
          <a:prstGeom prst="rect">
            <a:avLst/>
          </a:prstGeom>
          <a:noFill/>
        </p:spPr>
        <p:txBody>
          <a:bodyPr wrap="none" lIns="0" tIns="0" rIns="0" bIns="0" rtlCol="0">
            <a:noAutofit/>
          </a:bodyPr>
          <a:lstStyle/>
          <a:p>
            <a:pPr algn="l">
              <a:lnSpc>
                <a:spcPts val="3000"/>
              </a:lnSpc>
            </a:pPr>
            <a:endParaRPr lang="sv-SE" sz="2400" dirty="0"/>
          </a:p>
        </p:txBody>
      </p:sp>
    </p:spTree>
    <p:extLst>
      <p:ext uri="{BB962C8B-B14F-4D97-AF65-F5344CB8AC3E}">
        <p14:creationId xmlns:p14="http://schemas.microsoft.com/office/powerpoint/2010/main" val="1199953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B45F743F-4F8E-4BDA-732C-7DFE1500F4EB}"/>
              </a:ext>
            </a:extLst>
          </p:cNvPr>
          <p:cNvSpPr>
            <a:spLocks noGrp="1"/>
          </p:cNvSpPr>
          <p:nvPr>
            <p:ph type="title"/>
          </p:nvPr>
        </p:nvSpPr>
        <p:spPr>
          <a:xfrm>
            <a:off x="464102" y="-506191"/>
            <a:ext cx="9085216" cy="433233"/>
          </a:xfrm>
        </p:spPr>
        <p:txBody>
          <a:bodyPr vert="horz" lIns="0" tIns="0" rIns="0" bIns="0" rtlCol="0" anchor="b" anchorCtr="0">
            <a:noAutofit/>
          </a:bodyPr>
          <a:lstStyle/>
          <a:p>
            <a:r>
              <a:rPr lang="sv-SE" sz="3200"/>
              <a:t>Innehåll.</a:t>
            </a:r>
          </a:p>
        </p:txBody>
      </p:sp>
      <p:graphicFrame>
        <p:nvGraphicFramePr>
          <p:cNvPr id="2" name="Tabell 1">
            <a:extLst>
              <a:ext uri="{FF2B5EF4-FFF2-40B4-BE49-F238E27FC236}">
                <a16:creationId xmlns:a16="http://schemas.microsoft.com/office/drawing/2014/main" id="{463F57BE-C859-267F-2103-4984199357A7}"/>
              </a:ext>
            </a:extLst>
          </p:cNvPr>
          <p:cNvGraphicFramePr>
            <a:graphicFrameLocks noGrp="1"/>
          </p:cNvGraphicFramePr>
          <p:nvPr>
            <p:extLst>
              <p:ext uri="{D42A27DB-BD31-4B8C-83A1-F6EECF244321}">
                <p14:modId xmlns:p14="http://schemas.microsoft.com/office/powerpoint/2010/main" val="1029815499"/>
              </p:ext>
            </p:extLst>
          </p:nvPr>
        </p:nvGraphicFramePr>
        <p:xfrm>
          <a:off x="590551" y="716824"/>
          <a:ext cx="11010898" cy="4166960"/>
        </p:xfrm>
        <a:graphic>
          <a:graphicData uri="http://schemas.openxmlformats.org/drawingml/2006/table">
            <a:tbl>
              <a:tblPr firstRow="1" bandRow="1">
                <a:tableStyleId>{5C22544A-7EE6-4342-B048-85BDC9FD1C3A}</a:tableStyleId>
              </a:tblPr>
              <a:tblGrid>
                <a:gridCol w="1441174">
                  <a:extLst>
                    <a:ext uri="{9D8B030D-6E8A-4147-A177-3AD203B41FA5}">
                      <a16:colId xmlns:a16="http://schemas.microsoft.com/office/drawing/2014/main" val="1710173510"/>
                    </a:ext>
                  </a:extLst>
                </a:gridCol>
                <a:gridCol w="2663687">
                  <a:extLst>
                    <a:ext uri="{9D8B030D-6E8A-4147-A177-3AD203B41FA5}">
                      <a16:colId xmlns:a16="http://schemas.microsoft.com/office/drawing/2014/main" val="2383312045"/>
                    </a:ext>
                  </a:extLst>
                </a:gridCol>
                <a:gridCol w="2442163">
                  <a:extLst>
                    <a:ext uri="{9D8B030D-6E8A-4147-A177-3AD203B41FA5}">
                      <a16:colId xmlns:a16="http://schemas.microsoft.com/office/drawing/2014/main" val="1928629037"/>
                    </a:ext>
                  </a:extLst>
                </a:gridCol>
                <a:gridCol w="2231937">
                  <a:extLst>
                    <a:ext uri="{9D8B030D-6E8A-4147-A177-3AD203B41FA5}">
                      <a16:colId xmlns:a16="http://schemas.microsoft.com/office/drawing/2014/main" val="3457703637"/>
                    </a:ext>
                  </a:extLst>
                </a:gridCol>
                <a:gridCol w="2231937">
                  <a:extLst>
                    <a:ext uri="{9D8B030D-6E8A-4147-A177-3AD203B41FA5}">
                      <a16:colId xmlns:a16="http://schemas.microsoft.com/office/drawing/2014/main" val="1155037408"/>
                    </a:ext>
                  </a:extLst>
                </a:gridCol>
              </a:tblGrid>
              <a:tr h="406298">
                <a:tc>
                  <a:txBody>
                    <a:bodyPr/>
                    <a:lstStyle/>
                    <a:p>
                      <a:endParaRPr lang="sv-SE"/>
                    </a:p>
                  </a:txBody>
                  <a:tcPr>
                    <a:lnB w="3175" cap="flat" cmpd="sng" algn="ctr">
                      <a:solidFill>
                        <a:schemeClr val="tx1"/>
                      </a:solidFill>
                      <a:prstDash val="solid"/>
                      <a:round/>
                      <a:headEnd type="none" w="med" len="med"/>
                      <a:tailEnd type="none" w="med" len="med"/>
                    </a:lnB>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lt1"/>
                          </a:solidFill>
                          <a:effectLst/>
                          <a:latin typeface="+mn-lt"/>
                          <a:ea typeface="+mn-ea"/>
                          <a:cs typeface="+mn-cs"/>
                        </a:rPr>
                        <a:t>Produktionsform</a:t>
                      </a:r>
                    </a:p>
                    <a:p>
                      <a:endParaRPr lang="sv-SE" sz="1200"/>
                    </a:p>
                  </a:txBody>
                  <a:tcPr>
                    <a:lnB w="3175" cap="flat" cmpd="sng" algn="ctr">
                      <a:solidFill>
                        <a:schemeClr val="tx1"/>
                      </a:solidFill>
                      <a:prstDash val="solid"/>
                      <a:round/>
                      <a:headEnd type="none" w="med" len="med"/>
                      <a:tailEnd type="none" w="med" len="med"/>
                    </a:lnB>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lt1"/>
                          </a:solidFill>
                          <a:effectLst/>
                          <a:latin typeface="+mn-lt"/>
                          <a:ea typeface="+mn-ea"/>
                          <a:cs typeface="+mn-cs"/>
                        </a:rPr>
                        <a:t>Användning</a:t>
                      </a:r>
                    </a:p>
                    <a:p>
                      <a:endParaRPr lang="sv-SE" sz="1200"/>
                    </a:p>
                  </a:txBody>
                  <a:tcPr>
                    <a:lnB w="3175" cap="flat" cmpd="sng" algn="ctr">
                      <a:solidFill>
                        <a:schemeClr val="tx1"/>
                      </a:solidFill>
                      <a:prstDash val="solid"/>
                      <a:round/>
                      <a:headEnd type="none" w="med" len="med"/>
                      <a:tailEnd type="none" w="med" len="med"/>
                    </a:lnB>
                    <a:solidFill>
                      <a:schemeClr val="accent1"/>
                    </a:solidFill>
                  </a:tcPr>
                </a:tc>
                <a:tc>
                  <a:txBody>
                    <a:bodyPr/>
                    <a:lstStyle/>
                    <a:p>
                      <a:r>
                        <a:rPr lang="sv-SE" sz="1200" b="1" kern="1200">
                          <a:solidFill>
                            <a:schemeClr val="lt1"/>
                          </a:solidFill>
                          <a:effectLst/>
                          <a:latin typeface="+mn-lt"/>
                          <a:ea typeface="+mn-ea"/>
                          <a:cs typeface="+mn-cs"/>
                        </a:rPr>
                        <a:t>Vilken del av</a:t>
                      </a:r>
                    </a:p>
                    <a:p>
                      <a:r>
                        <a:rPr lang="sv-SE" sz="1200" b="1" kern="1200">
                          <a:solidFill>
                            <a:schemeClr val="lt1"/>
                          </a:solidFill>
                          <a:effectLst/>
                          <a:latin typeface="+mn-lt"/>
                          <a:ea typeface="+mn-ea"/>
                          <a:cs typeface="+mn-cs"/>
                        </a:rPr>
                        <a:t>trädet används?</a:t>
                      </a:r>
                    </a:p>
                  </a:txBody>
                  <a:tcPr>
                    <a:lnB w="3175" cap="flat" cmpd="sng" algn="ctr">
                      <a:solidFill>
                        <a:schemeClr val="tx1"/>
                      </a:solidFill>
                      <a:prstDash val="solid"/>
                      <a:round/>
                      <a:headEnd type="none" w="med" len="med"/>
                      <a:tailEnd type="none" w="med" len="med"/>
                    </a:lnB>
                    <a:solidFill>
                      <a:schemeClr val="accent1"/>
                    </a:solidFill>
                  </a:tcPr>
                </a:tc>
                <a:tc>
                  <a:txBody>
                    <a:bodyPr/>
                    <a:lstStyle/>
                    <a:p>
                      <a:r>
                        <a:rPr lang="sv-SE" sz="1200" b="1" kern="1200">
                          <a:solidFill>
                            <a:schemeClr val="lt1"/>
                          </a:solidFill>
                          <a:effectLst/>
                          <a:latin typeface="+mn-lt"/>
                          <a:ea typeface="+mn-ea"/>
                          <a:cs typeface="+mn-cs"/>
                        </a:rPr>
                        <a:t>Vilken del av</a:t>
                      </a:r>
                    </a:p>
                    <a:p>
                      <a:r>
                        <a:rPr lang="sv-SE" sz="1200" b="1" kern="1200">
                          <a:solidFill>
                            <a:schemeClr val="lt1"/>
                          </a:solidFill>
                          <a:effectLst/>
                          <a:latin typeface="+mn-lt"/>
                          <a:ea typeface="+mn-ea"/>
                          <a:cs typeface="+mn-cs"/>
                        </a:rPr>
                        <a:t>träinnehållet används?</a:t>
                      </a:r>
                    </a:p>
                  </a:txBody>
                  <a:tcPr>
                    <a:lnB w="3175"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688237202"/>
                  </a:ext>
                </a:extLst>
              </a:tr>
              <a:tr h="694533">
                <a:tc>
                  <a:txBody>
                    <a:bodyPr/>
                    <a:lstStyle/>
                    <a:p>
                      <a:r>
                        <a:rPr lang="sv-SE" sz="1000" b="1" kern="1200">
                          <a:solidFill>
                            <a:schemeClr val="dk1"/>
                          </a:solidFill>
                          <a:effectLst/>
                          <a:latin typeface="+mn-lt"/>
                          <a:ea typeface="+mn-ea"/>
                          <a:cs typeface="+mn-cs"/>
                        </a:rPr>
                        <a:t>9. Granulat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Granulat eller pellets av</a:t>
                      </a:r>
                    </a:p>
                    <a:p>
                      <a:r>
                        <a:rPr lang="sv-SE" sz="1000" kern="1200">
                          <a:solidFill>
                            <a:schemeClr val="dk1"/>
                          </a:solidFill>
                          <a:effectLst/>
                          <a:latin typeface="+mn-lt"/>
                          <a:ea typeface="+mn-ea"/>
                          <a:cs typeface="+mn-cs"/>
                        </a:rPr>
                        <a:t>träfiber/trämjöl blandat</a:t>
                      </a:r>
                    </a:p>
                    <a:p>
                      <a:r>
                        <a:rPr lang="sv-SE" sz="1000" kern="1200">
                          <a:solidFill>
                            <a:schemeClr val="dk1"/>
                          </a:solidFill>
                          <a:effectLst/>
                          <a:latin typeface="+mn-lt"/>
                          <a:ea typeface="+mn-ea"/>
                          <a:cs typeface="+mn-cs"/>
                        </a:rPr>
                        <a:t>med polymer.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Råvara till formpressade eller</a:t>
                      </a:r>
                    </a:p>
                    <a:p>
                      <a:r>
                        <a:rPr lang="sv-SE" sz="1000" kern="1200">
                          <a:solidFill>
                            <a:schemeClr val="dk1"/>
                          </a:solidFill>
                          <a:effectLst/>
                          <a:latin typeface="+mn-lt"/>
                          <a:ea typeface="+mn-ea"/>
                          <a:cs typeface="+mn-cs"/>
                        </a:rPr>
                        <a:t>strängsprutade produkter,</a:t>
                      </a:r>
                    </a:p>
                    <a:p>
                      <a:r>
                        <a:rPr lang="sv-SE" sz="1000" kern="1200">
                          <a:solidFill>
                            <a:schemeClr val="dk1"/>
                          </a:solidFill>
                          <a:effectLst/>
                          <a:latin typeface="+mn-lt"/>
                          <a:ea typeface="+mn-ea"/>
                          <a:cs typeface="+mn-cs"/>
                        </a:rPr>
                        <a:t>t.ex. trall, profiler, möbler, 3Dmaterial,</a:t>
                      </a:r>
                    </a:p>
                    <a:p>
                      <a:r>
                        <a:rPr lang="sv-SE" sz="1000" kern="1200">
                          <a:solidFill>
                            <a:schemeClr val="dk1"/>
                          </a:solidFill>
                          <a:effectLst/>
                          <a:latin typeface="+mn-lt"/>
                          <a:ea typeface="+mn-ea"/>
                          <a:cs typeface="+mn-cs"/>
                        </a:rPr>
                        <a:t>kompositprodukter,</a:t>
                      </a:r>
                    </a:p>
                    <a:p>
                      <a:r>
                        <a:rPr lang="sv-SE" sz="1000" kern="1200">
                          <a:solidFill>
                            <a:schemeClr val="dk1"/>
                          </a:solidFill>
                          <a:effectLst/>
                          <a:latin typeface="+mn-lt"/>
                          <a:ea typeface="+mn-ea"/>
                          <a:cs typeface="+mn-cs"/>
                        </a:rPr>
                        <a:t>fyllnadsmaterial i konstgräsplaner.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Främst stamved, sågspån,</a:t>
                      </a:r>
                    </a:p>
                    <a:p>
                      <a:r>
                        <a:rPr lang="sv-SE" sz="1000" kern="1200">
                          <a:solidFill>
                            <a:schemeClr val="dk1"/>
                          </a:solidFill>
                          <a:effectLst/>
                          <a:latin typeface="+mn-lt"/>
                          <a:ea typeface="+mn-ea"/>
                          <a:cs typeface="+mn-cs"/>
                        </a:rPr>
                        <a:t>trämjöl, träfiber eller restprodukter</a:t>
                      </a:r>
                    </a:p>
                    <a:p>
                      <a:r>
                        <a:rPr lang="sv-SE" sz="1000" kern="1200">
                          <a:solidFill>
                            <a:schemeClr val="dk1"/>
                          </a:solidFill>
                          <a:effectLst/>
                          <a:latin typeface="+mn-lt"/>
                          <a:ea typeface="+mn-ea"/>
                          <a:cs typeface="+mn-cs"/>
                        </a:rPr>
                        <a:t>från sågverk eller</a:t>
                      </a:r>
                    </a:p>
                    <a:p>
                      <a:r>
                        <a:rPr lang="sv-SE" sz="1000" kern="1200">
                          <a:solidFill>
                            <a:schemeClr val="dk1"/>
                          </a:solidFill>
                          <a:effectLst/>
                          <a:latin typeface="+mn-lt"/>
                          <a:ea typeface="+mn-ea"/>
                          <a:cs typeface="+mn-cs"/>
                        </a:rPr>
                        <a:t>massaindustri.</a:t>
                      </a:r>
                    </a:p>
                    <a:p>
                      <a:endParaRPr lang="sv-SE" sz="4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lignin, hemicellulosa</a:t>
                      </a:r>
                    </a:p>
                    <a:p>
                      <a:r>
                        <a:rPr lang="sv-SE" sz="1000" kern="1200">
                          <a:solidFill>
                            <a:schemeClr val="dk1"/>
                          </a:solidFill>
                          <a:effectLst/>
                          <a:latin typeface="+mn-lt"/>
                          <a:ea typeface="+mn-ea"/>
                          <a:cs typeface="+mn-cs"/>
                        </a:rPr>
                        <a:t>och ibland extraktivämnen;</a:t>
                      </a:r>
                    </a:p>
                    <a:p>
                      <a:r>
                        <a:rPr lang="sv-SE" sz="1000" kern="1200">
                          <a:solidFill>
                            <a:schemeClr val="dk1"/>
                          </a:solidFill>
                          <a:effectLst/>
                          <a:latin typeface="+mn-lt"/>
                          <a:ea typeface="+mn-ea"/>
                          <a:cs typeface="+mn-cs"/>
                        </a:rPr>
                        <a:t>blandas ofta med plast</a:t>
                      </a:r>
                    </a:p>
                    <a:p>
                      <a:r>
                        <a:rPr lang="sv-SE" sz="1000" kern="1200">
                          <a:solidFill>
                            <a:schemeClr val="dk1"/>
                          </a:solidFill>
                          <a:effectLst/>
                          <a:latin typeface="+mn-lt"/>
                          <a:ea typeface="+mn-ea"/>
                          <a:cs typeface="+mn-cs"/>
                        </a:rPr>
                        <a:t>(polymer).</a:t>
                      </a:r>
                    </a:p>
                    <a:p>
                      <a:endParaRPr lang="sv-SE" sz="4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21255534"/>
                  </a:ext>
                </a:extLst>
              </a:tr>
              <a:tr h="0">
                <a:tc>
                  <a:txBody>
                    <a:bodyPr/>
                    <a:lstStyle/>
                    <a:p>
                      <a:r>
                        <a:rPr lang="sv-SE" sz="1000" b="1" kern="1200">
                          <a:solidFill>
                            <a:schemeClr val="dk1"/>
                          </a:solidFill>
                          <a:effectLst/>
                          <a:latin typeface="+mn-lt"/>
                          <a:ea typeface="+mn-ea"/>
                          <a:cs typeface="+mn-cs"/>
                        </a:rPr>
                        <a:t>10. Gummi (björkbark)</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Björkbarksextrakt.</a:t>
                      </a:r>
                    </a:p>
                    <a:p>
                      <a:endParaRPr lang="sv-SE" sz="4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Förnybart gummi till bildäck,</a:t>
                      </a:r>
                    </a:p>
                    <a:p>
                      <a:r>
                        <a:rPr lang="sv-SE" sz="1000" kern="1200">
                          <a:solidFill>
                            <a:schemeClr val="dk1"/>
                          </a:solidFill>
                          <a:effectLst/>
                          <a:latin typeface="+mn-lt"/>
                          <a:ea typeface="+mn-ea"/>
                          <a:cs typeface="+mn-cs"/>
                        </a:rPr>
                        <a:t>skosulor, fordonskomponenter.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Björkbark.</a:t>
                      </a:r>
                    </a:p>
                    <a:p>
                      <a:endParaRPr lang="sv-SE" sz="4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Biopolyester, suberin.</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92220252"/>
                  </a:ext>
                </a:extLst>
              </a:tr>
              <a:tr h="289493">
                <a:tc>
                  <a:txBody>
                    <a:bodyPr/>
                    <a:lstStyle/>
                    <a:p>
                      <a:r>
                        <a:rPr lang="sv-SE" sz="1000" b="1" kern="1200">
                          <a:solidFill>
                            <a:schemeClr val="dk1"/>
                          </a:solidFill>
                          <a:effectLst/>
                          <a:latin typeface="+mn-lt"/>
                          <a:ea typeface="+mn-ea"/>
                          <a:cs typeface="+mn-cs"/>
                        </a:rPr>
                        <a:t>11. Handsprit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000" b="1" kern="1200">
                        <a:solidFill>
                          <a:schemeClr val="dk1"/>
                        </a:solidFill>
                        <a:effectLst/>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Bioetanol, lignocellulosabaserad etanol.</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Desinfektion, drivmedel.</a:t>
                      </a:r>
                    </a:p>
                    <a:p>
                      <a:endParaRPr lang="sv-SE" sz="4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Främst stamved eller restprodukter</a:t>
                      </a:r>
                    </a:p>
                    <a:p>
                      <a:r>
                        <a:rPr lang="sv-SE" sz="1000" kern="1200">
                          <a:solidFill>
                            <a:schemeClr val="dk1"/>
                          </a:solidFill>
                          <a:effectLst/>
                          <a:latin typeface="+mn-lt"/>
                          <a:ea typeface="+mn-ea"/>
                          <a:cs typeface="+mn-cs"/>
                        </a:rPr>
                        <a:t>(flis, sågspån).</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hemicellulosa,</a:t>
                      </a:r>
                    </a:p>
                    <a:p>
                      <a:r>
                        <a:rPr lang="sv-SE" sz="1000" kern="1200">
                          <a:solidFill>
                            <a:schemeClr val="dk1"/>
                          </a:solidFill>
                          <a:effectLst/>
                          <a:latin typeface="+mn-lt"/>
                          <a:ea typeface="+mn-ea"/>
                          <a:cs typeface="+mn-cs"/>
                        </a:rPr>
                        <a:t>glukos.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18247002"/>
                  </a:ext>
                </a:extLst>
              </a:tr>
              <a:tr h="390966">
                <a:tc>
                  <a:txBody>
                    <a:bodyPr/>
                    <a:lstStyle/>
                    <a:p>
                      <a:r>
                        <a:rPr lang="sv-SE" sz="1000" b="1" kern="1200">
                          <a:solidFill>
                            <a:schemeClr val="dk1"/>
                          </a:solidFill>
                          <a:effectLst/>
                          <a:latin typeface="+mn-lt"/>
                          <a:ea typeface="+mn-ea"/>
                          <a:cs typeface="+mn-cs"/>
                        </a:rPr>
                        <a:t>12. Korvskinn</a:t>
                      </a:r>
                    </a:p>
                    <a:p>
                      <a:endParaRPr lang="sv-SE" sz="1000" b="1"/>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Regenererad cellulosa</a:t>
                      </a:r>
                    </a:p>
                    <a:p>
                      <a:r>
                        <a:rPr lang="sv-SE" sz="1000" kern="1200">
                          <a:solidFill>
                            <a:schemeClr val="dk1"/>
                          </a:solidFill>
                          <a:effectLst/>
                          <a:latin typeface="+mn-lt"/>
                          <a:ea typeface="+mn-ea"/>
                          <a:cs typeface="+mn-cs"/>
                        </a:rPr>
                        <a:t>(viskoshölje).</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Korvskinn.</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Stamved → pappersmassa.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53332794"/>
                  </a:ext>
                </a:extLst>
              </a:tr>
              <a:tr h="570320">
                <a:tc>
                  <a:txBody>
                    <a:bodyPr/>
                    <a:lstStyle/>
                    <a:p>
                      <a:r>
                        <a:rPr lang="sv-SE" sz="1000" b="1" kern="1200">
                          <a:solidFill>
                            <a:schemeClr val="dk1"/>
                          </a:solidFill>
                          <a:effectLst/>
                          <a:latin typeface="+mn-lt"/>
                          <a:ea typeface="+mn-ea"/>
                          <a:cs typeface="+mn-cs"/>
                        </a:rPr>
                        <a:t>13. Kosttillskott</a:t>
                      </a:r>
                    </a:p>
                    <a:p>
                      <a:endParaRPr lang="sv-SE" sz="1000" b="1"/>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Mikrokristallin cellulosa (MCC).</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Fyllnadsmedel i tabletter/</a:t>
                      </a:r>
                    </a:p>
                    <a:p>
                      <a:r>
                        <a:rPr lang="sv-SE" sz="1000" kern="1200">
                          <a:solidFill>
                            <a:schemeClr val="dk1"/>
                          </a:solidFill>
                          <a:effectLst/>
                          <a:latin typeface="+mn-lt"/>
                          <a:ea typeface="+mn-ea"/>
                          <a:cs typeface="+mn-cs"/>
                        </a:rPr>
                        <a:t>kapslar, pulvercellulosa</a:t>
                      </a:r>
                    </a:p>
                    <a:p>
                      <a:r>
                        <a:rPr lang="sv-SE" sz="1000" kern="1200">
                          <a:solidFill>
                            <a:schemeClr val="dk1"/>
                          </a:solidFill>
                          <a:effectLst/>
                          <a:latin typeface="+mn-lt"/>
                          <a:ea typeface="+mn-ea"/>
                          <a:cs typeface="+mn-cs"/>
                        </a:rPr>
                        <a:t>(kostfiber).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Stamved → pappersmassa,</a:t>
                      </a:r>
                    </a:p>
                    <a:p>
                      <a:r>
                        <a:rPr lang="sv-SE" sz="1000" kern="1200">
                          <a:solidFill>
                            <a:schemeClr val="dk1"/>
                          </a:solidFill>
                          <a:effectLst/>
                          <a:latin typeface="+mn-lt"/>
                          <a:ea typeface="+mn-ea"/>
                          <a:cs typeface="+mn-cs"/>
                        </a:rPr>
                        <a:t>träbaserad cellulosa.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Hydroxylgrupper ibland</a:t>
                      </a:r>
                    </a:p>
                    <a:p>
                      <a:r>
                        <a:rPr lang="sv-SE" sz="1000" kern="1200">
                          <a:solidFill>
                            <a:schemeClr val="dk1"/>
                          </a:solidFill>
                          <a:effectLst/>
                          <a:latin typeface="+mn-lt"/>
                          <a:ea typeface="+mn-ea"/>
                          <a:cs typeface="+mn-cs"/>
                        </a:rPr>
                        <a:t>modifierade cellulosaderivat.</a:t>
                      </a:r>
                    </a:p>
                    <a:p>
                      <a:endParaRPr lang="sv-SE" sz="4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59287750"/>
                  </a:ext>
                </a:extLst>
              </a:tr>
              <a:tr h="352583">
                <a:tc>
                  <a:txBody>
                    <a:bodyPr/>
                    <a:lstStyle/>
                    <a:p>
                      <a:r>
                        <a:rPr lang="sv-SE" sz="1000" b="1" kern="1200">
                          <a:solidFill>
                            <a:schemeClr val="dk1"/>
                          </a:solidFill>
                          <a:effectLst/>
                          <a:latin typeface="+mn-lt"/>
                          <a:ea typeface="+mn-ea"/>
                          <a:cs typeface="+mn-cs"/>
                        </a:rPr>
                        <a:t>14. Kådsalva</a:t>
                      </a:r>
                    </a:p>
                    <a:p>
                      <a:endParaRPr lang="sv-SE" sz="1000" b="1"/>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Naturprodukt, kåda blandad</a:t>
                      </a:r>
                    </a:p>
                    <a:p>
                      <a:r>
                        <a:rPr lang="sv-SE" sz="1000" kern="1200">
                          <a:solidFill>
                            <a:schemeClr val="dk1"/>
                          </a:solidFill>
                          <a:effectLst/>
                          <a:latin typeface="+mn-lt"/>
                          <a:ea typeface="+mn-ea"/>
                          <a:cs typeface="+mn-cs"/>
                        </a:rPr>
                        <a:t>med fett/olja/vax.</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Hudvård vid torr och irriterad</a:t>
                      </a:r>
                    </a:p>
                    <a:p>
                      <a:r>
                        <a:rPr lang="sv-SE" sz="1000" kern="1200">
                          <a:solidFill>
                            <a:schemeClr val="dk1"/>
                          </a:solidFill>
                          <a:effectLst/>
                          <a:latin typeface="+mn-lt"/>
                          <a:ea typeface="+mn-ea"/>
                          <a:cs typeface="+mn-cs"/>
                        </a:rPr>
                        <a:t>hud och skrubb- och skavsår.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Kåda från gran eller tall,</a:t>
                      </a:r>
                    </a:p>
                    <a:p>
                      <a:r>
                        <a:rPr lang="sv-SE" sz="1000" kern="1200">
                          <a:solidFill>
                            <a:schemeClr val="dk1"/>
                          </a:solidFill>
                          <a:effectLst/>
                          <a:latin typeface="+mn-lt"/>
                          <a:ea typeface="+mn-ea"/>
                          <a:cs typeface="+mn-cs"/>
                        </a:rPr>
                        <a:t>främst från stammen.</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Hartssyror, terpener och andra</a:t>
                      </a:r>
                    </a:p>
                    <a:p>
                      <a:r>
                        <a:rPr lang="sv-SE" sz="1000" kern="1200">
                          <a:solidFill>
                            <a:schemeClr val="dk1"/>
                          </a:solidFill>
                          <a:effectLst/>
                          <a:latin typeface="+mn-lt"/>
                          <a:ea typeface="+mn-ea"/>
                          <a:cs typeface="+mn-cs"/>
                        </a:rPr>
                        <a:t>kådämnen.</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11578800"/>
                  </a:ext>
                </a:extLst>
              </a:tr>
              <a:tr h="380412">
                <a:tc>
                  <a:txBody>
                    <a:bodyPr/>
                    <a:lstStyle/>
                    <a:p>
                      <a:r>
                        <a:rPr lang="sv-SE" sz="1000" b="1" kern="1200">
                          <a:solidFill>
                            <a:schemeClr val="dk1"/>
                          </a:solidFill>
                          <a:effectLst/>
                          <a:latin typeface="+mn-lt"/>
                          <a:ea typeface="+mn-ea"/>
                          <a:cs typeface="+mn-cs"/>
                        </a:rPr>
                        <a:t>15. Lignin</a:t>
                      </a:r>
                    </a:p>
                    <a:p>
                      <a:endParaRPr lang="sv-SE" sz="1000" b="1"/>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Kraftlignin, lignosulfonater,</a:t>
                      </a:r>
                    </a:p>
                    <a:p>
                      <a:r>
                        <a:rPr lang="sv-SE" sz="1000" kern="1200">
                          <a:solidFill>
                            <a:schemeClr val="dk1"/>
                          </a:solidFill>
                          <a:effectLst/>
                          <a:latin typeface="+mn-lt"/>
                          <a:ea typeface="+mn-ea"/>
                          <a:cs typeface="+mn-cs"/>
                        </a:rPr>
                        <a:t>organosolv lignin, sodalignin.</a:t>
                      </a:r>
                    </a:p>
                    <a:p>
                      <a:endParaRPr lang="sv-SE" sz="4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Bindemedel, tillsats i betong</a:t>
                      </a:r>
                    </a:p>
                    <a:p>
                      <a:r>
                        <a:rPr lang="sv-SE" sz="1000" kern="1200">
                          <a:solidFill>
                            <a:schemeClr val="dk1"/>
                          </a:solidFill>
                          <a:effectLst/>
                          <a:latin typeface="+mn-lt"/>
                          <a:ea typeface="+mn-ea"/>
                          <a:cs typeface="+mn-cs"/>
                        </a:rPr>
                        <a:t>och asfalt, biobaserade polymerer,</a:t>
                      </a:r>
                    </a:p>
                    <a:p>
                      <a:r>
                        <a:rPr lang="sv-SE" sz="1000" kern="1200">
                          <a:solidFill>
                            <a:schemeClr val="dk1"/>
                          </a:solidFill>
                          <a:effectLst/>
                          <a:latin typeface="+mn-lt"/>
                          <a:ea typeface="+mn-ea"/>
                          <a:cs typeface="+mn-cs"/>
                        </a:rPr>
                        <a:t>kolfiber, lim, hårvård,</a:t>
                      </a:r>
                    </a:p>
                    <a:p>
                      <a:r>
                        <a:rPr lang="sv-SE" sz="1000" kern="1200">
                          <a:solidFill>
                            <a:schemeClr val="dk1"/>
                          </a:solidFill>
                          <a:effectLst/>
                          <a:latin typeface="+mn-lt"/>
                          <a:ea typeface="+mn-ea"/>
                          <a:cs typeface="+mn-cs"/>
                        </a:rPr>
                        <a:t>kosmetika.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Ingår i växters cellväggar och</a:t>
                      </a:r>
                    </a:p>
                    <a:p>
                      <a:r>
                        <a:rPr lang="sv-SE" sz="1000" kern="1200">
                          <a:solidFill>
                            <a:schemeClr val="dk1"/>
                          </a:solidFill>
                          <a:effectLst/>
                          <a:latin typeface="+mn-lt"/>
                          <a:ea typeface="+mn-ea"/>
                          <a:cs typeface="+mn-cs"/>
                        </a:rPr>
                        <a:t>bidrar där till träets mekaniska</a:t>
                      </a:r>
                    </a:p>
                    <a:p>
                      <a:r>
                        <a:rPr lang="sv-SE" sz="1000" kern="1200">
                          <a:solidFill>
                            <a:schemeClr val="dk1"/>
                          </a:solidFill>
                          <a:effectLst/>
                          <a:latin typeface="+mn-lt"/>
                          <a:ea typeface="+mn-ea"/>
                          <a:cs typeface="+mn-cs"/>
                        </a:rPr>
                        <a:t>styrka. Stamved → flis →</a:t>
                      </a:r>
                    </a:p>
                    <a:p>
                      <a:r>
                        <a:rPr lang="sv-SE" sz="1000" kern="1200">
                          <a:solidFill>
                            <a:schemeClr val="dk1"/>
                          </a:solidFill>
                          <a:effectLst/>
                          <a:latin typeface="+mn-lt"/>
                          <a:ea typeface="+mn-ea"/>
                          <a:cs typeface="+mn-cs"/>
                        </a:rPr>
                        <a:t>massaprocess.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dirty="0">
                          <a:solidFill>
                            <a:schemeClr val="dk1"/>
                          </a:solidFill>
                          <a:effectLst/>
                          <a:latin typeface="+mn-lt"/>
                          <a:ea typeface="+mn-ea"/>
                          <a:cs typeface="+mn-cs"/>
                        </a:rPr>
                        <a:t>Lignin, </a:t>
                      </a:r>
                      <a:r>
                        <a:rPr lang="sv-SE" sz="1000" kern="1200" dirty="0" err="1">
                          <a:solidFill>
                            <a:schemeClr val="dk1"/>
                          </a:solidFill>
                          <a:effectLst/>
                          <a:latin typeface="+mn-lt"/>
                          <a:ea typeface="+mn-ea"/>
                          <a:cs typeface="+mn-cs"/>
                        </a:rPr>
                        <a:t>fenoliska</a:t>
                      </a:r>
                      <a:r>
                        <a:rPr lang="sv-SE" sz="1000" kern="1200" dirty="0">
                          <a:solidFill>
                            <a:schemeClr val="dk1"/>
                          </a:solidFill>
                          <a:effectLst/>
                          <a:latin typeface="+mn-lt"/>
                          <a:ea typeface="+mn-ea"/>
                          <a:cs typeface="+mn-cs"/>
                        </a:rPr>
                        <a:t> aromatiska</a:t>
                      </a:r>
                    </a:p>
                    <a:p>
                      <a:r>
                        <a:rPr lang="sv-SE" sz="1000" kern="1200" dirty="0">
                          <a:solidFill>
                            <a:schemeClr val="dk1"/>
                          </a:solidFill>
                          <a:effectLst/>
                          <a:latin typeface="+mn-lt"/>
                          <a:ea typeface="+mn-ea"/>
                          <a:cs typeface="+mn-cs"/>
                        </a:rPr>
                        <a:t>strukturer.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285230443"/>
                  </a:ext>
                </a:extLst>
              </a:tr>
            </a:tbl>
          </a:graphicData>
        </a:graphic>
      </p:graphicFrame>
      <p:sp>
        <p:nvSpPr>
          <p:cNvPr id="3" name="textruta 2">
            <a:extLst>
              <a:ext uri="{FF2B5EF4-FFF2-40B4-BE49-F238E27FC236}">
                <a16:creationId xmlns:a16="http://schemas.microsoft.com/office/drawing/2014/main" id="{F6234AB7-1A23-63E7-BEBE-BE41FF80DD90}"/>
              </a:ext>
              <a:ext uri="{C183D7F6-B498-43B3-948B-1728B52AA6E4}">
                <adec:decorative xmlns:adec="http://schemas.microsoft.com/office/drawing/2017/decorative" val="1"/>
              </a:ext>
            </a:extLst>
          </p:cNvPr>
          <p:cNvSpPr txBox="1"/>
          <p:nvPr/>
        </p:nvSpPr>
        <p:spPr>
          <a:xfrm>
            <a:off x="11658600" y="27432"/>
            <a:ext cx="0" cy="0"/>
          </a:xfrm>
          <a:prstGeom prst="rect">
            <a:avLst/>
          </a:prstGeom>
          <a:noFill/>
        </p:spPr>
        <p:txBody>
          <a:bodyPr wrap="none" lIns="0" tIns="0" rIns="0" bIns="0" rtlCol="0">
            <a:noAutofit/>
          </a:bodyPr>
          <a:lstStyle/>
          <a:p>
            <a:pPr algn="l">
              <a:lnSpc>
                <a:spcPts val="3000"/>
              </a:lnSpc>
            </a:pPr>
            <a:endParaRPr lang="sv-SE" sz="2400" dirty="0"/>
          </a:p>
        </p:txBody>
      </p:sp>
      <p:sp>
        <p:nvSpPr>
          <p:cNvPr id="4" name="textruta 3">
            <a:extLst>
              <a:ext uri="{FF2B5EF4-FFF2-40B4-BE49-F238E27FC236}">
                <a16:creationId xmlns:a16="http://schemas.microsoft.com/office/drawing/2014/main" id="{FC3FAA8D-C205-036E-2EEE-AB1A15C0EDF3}"/>
              </a:ext>
              <a:ext uri="{C183D7F6-B498-43B3-948B-1728B52AA6E4}">
                <adec:decorative xmlns:adec="http://schemas.microsoft.com/office/drawing/2017/decorative" val="1"/>
              </a:ext>
            </a:extLst>
          </p:cNvPr>
          <p:cNvSpPr txBox="1"/>
          <p:nvPr/>
        </p:nvSpPr>
        <p:spPr>
          <a:xfrm>
            <a:off x="11859768" y="192024"/>
            <a:ext cx="0" cy="0"/>
          </a:xfrm>
          <a:prstGeom prst="rect">
            <a:avLst/>
          </a:prstGeom>
          <a:noFill/>
        </p:spPr>
        <p:txBody>
          <a:bodyPr wrap="none" lIns="0" tIns="0" rIns="0" bIns="0" rtlCol="0">
            <a:noAutofit/>
          </a:bodyPr>
          <a:lstStyle/>
          <a:p>
            <a:pPr algn="l">
              <a:lnSpc>
                <a:spcPts val="3000"/>
              </a:lnSpc>
            </a:pPr>
            <a:endParaRPr lang="sv-SE" sz="2400" dirty="0"/>
          </a:p>
        </p:txBody>
      </p:sp>
      <p:sp>
        <p:nvSpPr>
          <p:cNvPr id="6" name="textruta 5">
            <a:extLst>
              <a:ext uri="{FF2B5EF4-FFF2-40B4-BE49-F238E27FC236}">
                <a16:creationId xmlns:a16="http://schemas.microsoft.com/office/drawing/2014/main" id="{5A8233F8-6D9B-15FC-BD9C-3D06942B4DDA}"/>
              </a:ext>
              <a:ext uri="{C183D7F6-B498-43B3-948B-1728B52AA6E4}">
                <adec:decorative xmlns:adec="http://schemas.microsoft.com/office/drawing/2017/decorative" val="1"/>
              </a:ext>
            </a:extLst>
          </p:cNvPr>
          <p:cNvSpPr txBox="1"/>
          <p:nvPr/>
        </p:nvSpPr>
        <p:spPr>
          <a:xfrm>
            <a:off x="1828800" y="-1011382"/>
            <a:ext cx="0" cy="0"/>
          </a:xfrm>
          <a:prstGeom prst="rect">
            <a:avLst/>
          </a:prstGeom>
          <a:noFill/>
        </p:spPr>
        <p:txBody>
          <a:bodyPr wrap="none" lIns="0" tIns="0" rIns="0" bIns="0" rtlCol="0">
            <a:noAutofit/>
          </a:bodyPr>
          <a:lstStyle/>
          <a:p>
            <a:pPr algn="l">
              <a:lnSpc>
                <a:spcPts val="3000"/>
              </a:lnSpc>
            </a:pPr>
            <a:endParaRPr lang="sv-SE" sz="2400"/>
          </a:p>
        </p:txBody>
      </p:sp>
    </p:spTree>
    <p:extLst>
      <p:ext uri="{BB962C8B-B14F-4D97-AF65-F5344CB8AC3E}">
        <p14:creationId xmlns:p14="http://schemas.microsoft.com/office/powerpoint/2010/main" val="70177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97AA4-4DC9-82D5-3284-AC7670467549}"/>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37DF58F2-725E-C618-F4FB-453C4D111A64}"/>
              </a:ext>
            </a:extLst>
          </p:cNvPr>
          <p:cNvSpPr>
            <a:spLocks noGrp="1"/>
          </p:cNvSpPr>
          <p:nvPr>
            <p:ph type="title"/>
          </p:nvPr>
        </p:nvSpPr>
        <p:spPr>
          <a:xfrm>
            <a:off x="732188" y="-1738800"/>
            <a:ext cx="8359200" cy="1738800"/>
          </a:xfrm>
        </p:spPr>
        <p:txBody>
          <a:bodyPr vert="horz" lIns="0" tIns="0" rIns="0" bIns="0" rtlCol="0" anchor="b" anchorCtr="0">
            <a:noAutofit/>
          </a:bodyPr>
          <a:lstStyle/>
          <a:p>
            <a:r>
              <a:rPr lang="sv-SE"/>
              <a:t>Innehåll 4</a:t>
            </a:r>
          </a:p>
        </p:txBody>
      </p:sp>
      <p:graphicFrame>
        <p:nvGraphicFramePr>
          <p:cNvPr id="2" name="Tabell 1">
            <a:extLst>
              <a:ext uri="{FF2B5EF4-FFF2-40B4-BE49-F238E27FC236}">
                <a16:creationId xmlns:a16="http://schemas.microsoft.com/office/drawing/2014/main" id="{FFE1CA7D-2E84-F4F3-8650-8FF9A244343D}"/>
              </a:ext>
            </a:extLst>
          </p:cNvPr>
          <p:cNvGraphicFramePr>
            <a:graphicFrameLocks noGrp="1"/>
          </p:cNvGraphicFramePr>
          <p:nvPr>
            <p:extLst>
              <p:ext uri="{D42A27DB-BD31-4B8C-83A1-F6EECF244321}">
                <p14:modId xmlns:p14="http://schemas.microsoft.com/office/powerpoint/2010/main" val="3286154500"/>
              </p:ext>
            </p:extLst>
          </p:nvPr>
        </p:nvGraphicFramePr>
        <p:xfrm>
          <a:off x="590551" y="716824"/>
          <a:ext cx="11010898" cy="5751920"/>
        </p:xfrm>
        <a:graphic>
          <a:graphicData uri="http://schemas.openxmlformats.org/drawingml/2006/table">
            <a:tbl>
              <a:tblPr firstRow="1" bandRow="1">
                <a:tableStyleId>{5C22544A-7EE6-4342-B048-85BDC9FD1C3A}</a:tableStyleId>
              </a:tblPr>
              <a:tblGrid>
                <a:gridCol w="1513312">
                  <a:extLst>
                    <a:ext uri="{9D8B030D-6E8A-4147-A177-3AD203B41FA5}">
                      <a16:colId xmlns:a16="http://schemas.microsoft.com/office/drawing/2014/main" val="1710173510"/>
                    </a:ext>
                  </a:extLst>
                </a:gridCol>
                <a:gridCol w="2591549">
                  <a:extLst>
                    <a:ext uri="{9D8B030D-6E8A-4147-A177-3AD203B41FA5}">
                      <a16:colId xmlns:a16="http://schemas.microsoft.com/office/drawing/2014/main" val="2383312045"/>
                    </a:ext>
                  </a:extLst>
                </a:gridCol>
                <a:gridCol w="2442163">
                  <a:extLst>
                    <a:ext uri="{9D8B030D-6E8A-4147-A177-3AD203B41FA5}">
                      <a16:colId xmlns:a16="http://schemas.microsoft.com/office/drawing/2014/main" val="1928629037"/>
                    </a:ext>
                  </a:extLst>
                </a:gridCol>
                <a:gridCol w="2231937">
                  <a:extLst>
                    <a:ext uri="{9D8B030D-6E8A-4147-A177-3AD203B41FA5}">
                      <a16:colId xmlns:a16="http://schemas.microsoft.com/office/drawing/2014/main" val="3457703637"/>
                    </a:ext>
                  </a:extLst>
                </a:gridCol>
                <a:gridCol w="2231937">
                  <a:extLst>
                    <a:ext uri="{9D8B030D-6E8A-4147-A177-3AD203B41FA5}">
                      <a16:colId xmlns:a16="http://schemas.microsoft.com/office/drawing/2014/main" val="1155037408"/>
                    </a:ext>
                  </a:extLst>
                </a:gridCol>
              </a:tblGrid>
              <a:tr h="406298">
                <a:tc>
                  <a:txBody>
                    <a:bodyPr/>
                    <a:lstStyle/>
                    <a:p>
                      <a:endParaRPr lang="sv-SE"/>
                    </a:p>
                  </a:txBody>
                  <a:tcPr>
                    <a:lnB w="3175" cap="flat" cmpd="sng" algn="ctr">
                      <a:solidFill>
                        <a:schemeClr val="tx1"/>
                      </a:solidFill>
                      <a:prstDash val="solid"/>
                      <a:round/>
                      <a:headEnd type="none" w="med" len="med"/>
                      <a:tailEnd type="none" w="med" len="med"/>
                    </a:lnB>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lt1"/>
                          </a:solidFill>
                          <a:effectLst/>
                          <a:latin typeface="+mn-lt"/>
                          <a:ea typeface="+mn-ea"/>
                          <a:cs typeface="+mn-cs"/>
                        </a:rPr>
                        <a:t>Produktionsform</a:t>
                      </a:r>
                    </a:p>
                    <a:p>
                      <a:endParaRPr lang="sv-SE" sz="1200"/>
                    </a:p>
                  </a:txBody>
                  <a:tcPr>
                    <a:lnB w="3175" cap="flat" cmpd="sng" algn="ctr">
                      <a:solidFill>
                        <a:schemeClr val="tx1"/>
                      </a:solidFill>
                      <a:prstDash val="solid"/>
                      <a:round/>
                      <a:headEnd type="none" w="med" len="med"/>
                      <a:tailEnd type="none" w="med" len="med"/>
                    </a:lnB>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lt1"/>
                          </a:solidFill>
                          <a:effectLst/>
                          <a:latin typeface="+mn-lt"/>
                          <a:ea typeface="+mn-ea"/>
                          <a:cs typeface="+mn-cs"/>
                        </a:rPr>
                        <a:t>Användning</a:t>
                      </a:r>
                    </a:p>
                    <a:p>
                      <a:endParaRPr lang="sv-SE" sz="1200"/>
                    </a:p>
                  </a:txBody>
                  <a:tcPr>
                    <a:lnB w="3175" cap="flat" cmpd="sng" algn="ctr">
                      <a:solidFill>
                        <a:schemeClr val="tx1"/>
                      </a:solidFill>
                      <a:prstDash val="solid"/>
                      <a:round/>
                      <a:headEnd type="none" w="med" len="med"/>
                      <a:tailEnd type="none" w="med" len="med"/>
                    </a:lnB>
                    <a:solidFill>
                      <a:schemeClr val="accent1"/>
                    </a:solidFill>
                  </a:tcPr>
                </a:tc>
                <a:tc>
                  <a:txBody>
                    <a:bodyPr/>
                    <a:lstStyle/>
                    <a:p>
                      <a:r>
                        <a:rPr lang="sv-SE" sz="1200" b="1" kern="1200">
                          <a:solidFill>
                            <a:schemeClr val="lt1"/>
                          </a:solidFill>
                          <a:effectLst/>
                          <a:latin typeface="+mn-lt"/>
                          <a:ea typeface="+mn-ea"/>
                          <a:cs typeface="+mn-cs"/>
                        </a:rPr>
                        <a:t>Vilken del av</a:t>
                      </a:r>
                    </a:p>
                    <a:p>
                      <a:r>
                        <a:rPr lang="sv-SE" sz="1200" b="1" kern="1200">
                          <a:solidFill>
                            <a:schemeClr val="lt1"/>
                          </a:solidFill>
                          <a:effectLst/>
                          <a:latin typeface="+mn-lt"/>
                          <a:ea typeface="+mn-ea"/>
                          <a:cs typeface="+mn-cs"/>
                        </a:rPr>
                        <a:t>trädet används?</a:t>
                      </a:r>
                    </a:p>
                  </a:txBody>
                  <a:tcPr>
                    <a:lnB w="3175" cap="flat" cmpd="sng" algn="ctr">
                      <a:solidFill>
                        <a:schemeClr val="tx1"/>
                      </a:solidFill>
                      <a:prstDash val="solid"/>
                      <a:round/>
                      <a:headEnd type="none" w="med" len="med"/>
                      <a:tailEnd type="none" w="med" len="med"/>
                    </a:lnB>
                    <a:solidFill>
                      <a:schemeClr val="accent1"/>
                    </a:solidFill>
                  </a:tcPr>
                </a:tc>
                <a:tc>
                  <a:txBody>
                    <a:bodyPr/>
                    <a:lstStyle/>
                    <a:p>
                      <a:r>
                        <a:rPr lang="sv-SE" sz="1200" b="1" kern="1200">
                          <a:solidFill>
                            <a:schemeClr val="lt1"/>
                          </a:solidFill>
                          <a:effectLst/>
                          <a:latin typeface="+mn-lt"/>
                          <a:ea typeface="+mn-ea"/>
                          <a:cs typeface="+mn-cs"/>
                        </a:rPr>
                        <a:t>Vilken del av</a:t>
                      </a:r>
                    </a:p>
                    <a:p>
                      <a:r>
                        <a:rPr lang="sv-SE" sz="1200" b="1" kern="1200">
                          <a:solidFill>
                            <a:schemeClr val="lt1"/>
                          </a:solidFill>
                          <a:effectLst/>
                          <a:latin typeface="+mn-lt"/>
                          <a:ea typeface="+mn-ea"/>
                          <a:cs typeface="+mn-cs"/>
                        </a:rPr>
                        <a:t>träinnehållet används?</a:t>
                      </a:r>
                    </a:p>
                  </a:txBody>
                  <a:tcPr>
                    <a:lnB w="3175"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688237202"/>
                  </a:ext>
                </a:extLst>
              </a:tr>
              <a:tr h="694533">
                <a:tc>
                  <a:txBody>
                    <a:bodyPr/>
                    <a:lstStyle/>
                    <a:p>
                      <a:r>
                        <a:rPr lang="sv-SE" sz="1000" b="1" kern="1200" dirty="0">
                          <a:solidFill>
                            <a:schemeClr val="dk1"/>
                          </a:solidFill>
                          <a:effectLst/>
                          <a:latin typeface="+mn-lt"/>
                          <a:ea typeface="+mn-ea"/>
                          <a:cs typeface="+mn-cs"/>
                        </a:rPr>
                        <a:t>16. </a:t>
                      </a:r>
                      <a:r>
                        <a:rPr lang="sv-SE" sz="1000" b="1" kern="1200" dirty="0" err="1">
                          <a:solidFill>
                            <a:schemeClr val="dk1"/>
                          </a:solidFill>
                          <a:effectLst/>
                          <a:latin typeface="+mn-lt"/>
                          <a:ea typeface="+mn-ea"/>
                          <a:cs typeface="+mn-cs"/>
                        </a:rPr>
                        <a:t>Nanocellulosa</a:t>
                      </a:r>
                      <a:endParaRPr lang="sv-SE" sz="1000" b="1" kern="1200" dirty="0">
                        <a:solidFill>
                          <a:schemeClr val="dk1"/>
                        </a:solidFill>
                        <a:effectLst/>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Cellulosa-nanofibriller</a:t>
                      </a:r>
                    </a:p>
                    <a:p>
                      <a:r>
                        <a:rPr lang="sv-SE" sz="1000" kern="1200">
                          <a:solidFill>
                            <a:schemeClr val="dk1"/>
                          </a:solidFill>
                          <a:effectLst/>
                          <a:latin typeface="+mn-lt"/>
                          <a:ea typeface="+mn-ea"/>
                          <a:cs typeface="+mn-cs"/>
                        </a:rPr>
                        <a:t>(cellulosa-nanokristaller),</a:t>
                      </a:r>
                    </a:p>
                    <a:p>
                      <a:r>
                        <a:rPr lang="sv-SE" sz="1000" kern="1200">
                          <a:solidFill>
                            <a:schemeClr val="dk1"/>
                          </a:solidFill>
                          <a:effectLst/>
                          <a:latin typeface="+mn-lt"/>
                          <a:ea typeface="+mn-ea"/>
                          <a:cs typeface="+mn-cs"/>
                        </a:rPr>
                        <a:t>mikrofibrillär cellulosa.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Förstärkning i kompositmaterial,</a:t>
                      </a:r>
                    </a:p>
                    <a:p>
                      <a:r>
                        <a:rPr lang="sv-SE" sz="1000" kern="1200">
                          <a:solidFill>
                            <a:schemeClr val="dk1"/>
                          </a:solidFill>
                          <a:effectLst/>
                          <a:latin typeface="+mn-lt"/>
                          <a:ea typeface="+mn-ea"/>
                          <a:cs typeface="+mn-cs"/>
                        </a:rPr>
                        <a:t>barriärmaterial i</a:t>
                      </a:r>
                    </a:p>
                    <a:p>
                      <a:r>
                        <a:rPr lang="sv-SE" sz="1000" kern="1200">
                          <a:solidFill>
                            <a:schemeClr val="dk1"/>
                          </a:solidFill>
                          <a:effectLst/>
                          <a:latin typeface="+mn-lt"/>
                          <a:ea typeface="+mn-ea"/>
                          <a:cs typeface="+mn-cs"/>
                        </a:rPr>
                        <a:t>förpackningar, kosmetika,</a:t>
                      </a:r>
                    </a:p>
                    <a:p>
                      <a:r>
                        <a:rPr lang="sv-SE" sz="1000" kern="1200">
                          <a:solidFill>
                            <a:schemeClr val="dk1"/>
                          </a:solidFill>
                          <a:effectLst/>
                          <a:latin typeface="+mn-lt"/>
                          <a:ea typeface="+mn-ea"/>
                          <a:cs typeface="+mn-cs"/>
                        </a:rPr>
                        <a:t>filter, elektronik.</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Främst stamved (både löv</a:t>
                      </a:r>
                    </a:p>
                    <a:p>
                      <a:r>
                        <a:rPr lang="sv-SE" sz="1000" kern="1200">
                          <a:solidFill>
                            <a:schemeClr val="dk1"/>
                          </a:solidFill>
                          <a:effectLst/>
                          <a:latin typeface="+mn-lt"/>
                          <a:ea typeface="+mn-ea"/>
                          <a:cs typeface="+mn-cs"/>
                        </a:rPr>
                        <a:t>och barr).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dirty="0">
                          <a:solidFill>
                            <a:schemeClr val="dk1"/>
                          </a:solidFill>
                          <a:effectLst/>
                          <a:latin typeface="+mn-lt"/>
                          <a:ea typeface="+mn-ea"/>
                          <a:cs typeface="+mn-cs"/>
                        </a:rPr>
                        <a:t>Cellulosa (cellulosafibrer,</a:t>
                      </a:r>
                    </a:p>
                    <a:p>
                      <a:r>
                        <a:rPr lang="sv-SE" sz="1000" kern="1200" dirty="0" err="1">
                          <a:solidFill>
                            <a:schemeClr val="dk1"/>
                          </a:solidFill>
                          <a:effectLst/>
                          <a:latin typeface="+mn-lt"/>
                          <a:ea typeface="+mn-ea"/>
                          <a:cs typeface="+mn-cs"/>
                        </a:rPr>
                        <a:t>nanofibriller</a:t>
                      </a:r>
                      <a:r>
                        <a:rPr lang="sv-SE" sz="1000" kern="1200" dirty="0">
                          <a:solidFill>
                            <a:schemeClr val="dk1"/>
                          </a:solidFill>
                          <a:effectLst/>
                          <a:latin typeface="+mn-lt"/>
                          <a:ea typeface="+mn-ea"/>
                          <a:cs typeface="+mn-cs"/>
                        </a:rPr>
                        <a:t> och eller</a:t>
                      </a:r>
                    </a:p>
                    <a:p>
                      <a:r>
                        <a:rPr lang="sv-SE" sz="1000" kern="1200" dirty="0">
                          <a:solidFill>
                            <a:schemeClr val="dk1"/>
                          </a:solidFill>
                          <a:effectLst/>
                          <a:latin typeface="+mn-lt"/>
                          <a:ea typeface="+mn-ea"/>
                          <a:cs typeface="+mn-cs"/>
                        </a:rPr>
                        <a:t>nanokristaller); hemicellulosa</a:t>
                      </a:r>
                    </a:p>
                    <a:p>
                      <a:r>
                        <a:rPr lang="sv-SE" sz="1000" kern="1200" dirty="0">
                          <a:solidFill>
                            <a:schemeClr val="dk1"/>
                          </a:solidFill>
                          <a:effectLst/>
                          <a:latin typeface="+mn-lt"/>
                          <a:ea typeface="+mn-ea"/>
                          <a:cs typeface="+mn-cs"/>
                        </a:rPr>
                        <a:t>i mindre mängder beroende</a:t>
                      </a:r>
                    </a:p>
                    <a:p>
                      <a:r>
                        <a:rPr lang="sv-SE" sz="1000" kern="1200" dirty="0">
                          <a:solidFill>
                            <a:schemeClr val="dk1"/>
                          </a:solidFill>
                          <a:effectLst/>
                          <a:latin typeface="+mn-lt"/>
                          <a:ea typeface="+mn-ea"/>
                          <a:cs typeface="+mn-cs"/>
                        </a:rPr>
                        <a:t>på process.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85531424"/>
                  </a:ext>
                </a:extLst>
              </a:tr>
              <a:tr h="694533">
                <a:tc>
                  <a:txBody>
                    <a:bodyPr/>
                    <a:lstStyle/>
                    <a:p>
                      <a:r>
                        <a:rPr lang="sv-SE" sz="1000" b="1" kern="1200">
                          <a:solidFill>
                            <a:schemeClr val="dk1"/>
                          </a:solidFill>
                          <a:effectLst/>
                          <a:latin typeface="+mn-lt"/>
                          <a:ea typeface="+mn-ea"/>
                          <a:cs typeface="+mn-cs"/>
                        </a:rPr>
                        <a:t>17. PaperShell® Biobased Structural Composite</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Formpressad biobaserad fiberkomposit av cellulosafibrer och biobaserat bindemedel från hemicellulosabaserade råvaror,</a:t>
                      </a:r>
                    </a:p>
                    <a:p>
                      <a:r>
                        <a:rPr lang="sv-SE" sz="1000" kern="1200">
                          <a:solidFill>
                            <a:schemeClr val="dk1"/>
                          </a:solidFill>
                          <a:effectLst/>
                          <a:latin typeface="+mn-lt"/>
                          <a:ea typeface="+mn-ea"/>
                          <a:cs typeface="+mn-cs"/>
                        </a:rPr>
                        <a:t>som samverkar för att skapa en högpresterande termohärdande komposit.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Strukturella komponenter</a:t>
                      </a:r>
                    </a:p>
                    <a:p>
                      <a:r>
                        <a:rPr lang="sv-SE" sz="1000" kern="1200">
                          <a:solidFill>
                            <a:schemeClr val="dk1"/>
                          </a:solidFill>
                          <a:effectLst/>
                          <a:latin typeface="+mn-lt"/>
                          <a:ea typeface="+mn-ea"/>
                          <a:cs typeface="+mn-cs"/>
                        </a:rPr>
                        <a:t>för möbler, interiörer, byggprodukter,</a:t>
                      </a:r>
                    </a:p>
                    <a:p>
                      <a:r>
                        <a:rPr lang="sv-SE" sz="1000" kern="1200">
                          <a:solidFill>
                            <a:schemeClr val="dk1"/>
                          </a:solidFill>
                          <a:effectLst/>
                          <a:latin typeface="+mn-lt"/>
                          <a:ea typeface="+mn-ea"/>
                          <a:cs typeface="+mn-cs"/>
                        </a:rPr>
                        <a:t>transportlösningar,</a:t>
                      </a:r>
                    </a:p>
                    <a:p>
                      <a:r>
                        <a:rPr lang="sv-SE" sz="1000" kern="1200">
                          <a:solidFill>
                            <a:schemeClr val="dk1"/>
                          </a:solidFill>
                          <a:effectLst/>
                          <a:latin typeface="+mn-lt"/>
                          <a:ea typeface="+mn-ea"/>
                          <a:cs typeface="+mn-cs"/>
                        </a:rPr>
                        <a:t>elektroniksubstrat och andra</a:t>
                      </a:r>
                    </a:p>
                    <a:p>
                      <a:r>
                        <a:rPr lang="sv-SE" sz="1000" kern="1200">
                          <a:solidFill>
                            <a:schemeClr val="dk1"/>
                          </a:solidFill>
                          <a:effectLst/>
                          <a:latin typeface="+mn-lt"/>
                          <a:ea typeface="+mn-ea"/>
                          <a:cs typeface="+mn-cs"/>
                        </a:rPr>
                        <a:t>lastbärande applikationer.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Stamved förädlas via flisning</a:t>
                      </a:r>
                    </a:p>
                    <a:p>
                      <a:r>
                        <a:rPr lang="sv-SE" sz="1000" kern="1200">
                          <a:solidFill>
                            <a:schemeClr val="dk1"/>
                          </a:solidFill>
                          <a:effectLst/>
                          <a:latin typeface="+mn-lt"/>
                          <a:ea typeface="+mn-ea"/>
                          <a:cs typeface="+mn-cs"/>
                        </a:rPr>
                        <a:t>och massaprocess till cellulosabaserade fiberprodukter.</a:t>
                      </a:r>
                    </a:p>
                    <a:p>
                      <a:r>
                        <a:rPr lang="sv-SE" sz="1000" kern="1200">
                          <a:solidFill>
                            <a:schemeClr val="dk1"/>
                          </a:solidFill>
                          <a:effectLst/>
                          <a:latin typeface="+mn-lt"/>
                          <a:ea typeface="+mn-ea"/>
                          <a:cs typeface="+mn-cs"/>
                        </a:rPr>
                        <a:t>Hemicellulosafraktioner från skogsbaserade flöden är råvara för det biobaserade bindemedlet.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dirty="0">
                          <a:solidFill>
                            <a:schemeClr val="dk1"/>
                          </a:solidFill>
                          <a:effectLst/>
                          <a:latin typeface="+mn-lt"/>
                          <a:ea typeface="+mn-ea"/>
                          <a:cs typeface="+mn-cs"/>
                        </a:rPr>
                        <a:t>Cellulosafibrer och hemicellulosabaserade</a:t>
                      </a:r>
                    </a:p>
                    <a:p>
                      <a:r>
                        <a:rPr lang="sv-SE" sz="1000" kern="1200" dirty="0">
                          <a:solidFill>
                            <a:schemeClr val="dk1"/>
                          </a:solidFill>
                          <a:effectLst/>
                          <a:latin typeface="+mn-lt"/>
                          <a:ea typeface="+mn-ea"/>
                          <a:cs typeface="+mn-cs"/>
                        </a:rPr>
                        <a:t>råvaror.</a:t>
                      </a:r>
                    </a:p>
                    <a:p>
                      <a:endParaRPr lang="sv-SE" sz="1000"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21255534"/>
                  </a:ext>
                </a:extLst>
              </a:tr>
              <a:tr h="0">
                <a:tc>
                  <a:txBody>
                    <a:bodyPr/>
                    <a:lstStyle/>
                    <a:p>
                      <a:r>
                        <a:rPr lang="sv-SE" sz="1000" b="1" kern="1200">
                          <a:solidFill>
                            <a:schemeClr val="dk1"/>
                          </a:solidFill>
                          <a:effectLst/>
                          <a:latin typeface="+mn-lt"/>
                          <a:ea typeface="+mn-ea"/>
                          <a:cs typeface="+mn-cs"/>
                        </a:rPr>
                        <a:t>18. Papperstyg</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Vävt papperstyg av pappersgarn</a:t>
                      </a:r>
                    </a:p>
                    <a:p>
                      <a:r>
                        <a:rPr lang="sv-SE" sz="1000" kern="1200">
                          <a:solidFill>
                            <a:schemeClr val="dk1"/>
                          </a:solidFill>
                          <a:effectLst/>
                          <a:latin typeface="+mn-lt"/>
                          <a:ea typeface="+mn-ea"/>
                          <a:cs typeface="+mn-cs"/>
                        </a:rPr>
                        <a:t>(ArborTex) från svensk skog.</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Gardiner, rumsavskiljare,</a:t>
                      </a:r>
                    </a:p>
                    <a:p>
                      <a:r>
                        <a:rPr lang="sv-SE" sz="1000" kern="1200">
                          <a:solidFill>
                            <a:schemeClr val="dk1"/>
                          </a:solidFill>
                          <a:effectLst/>
                          <a:latin typeface="+mn-lt"/>
                          <a:ea typeface="+mn-ea"/>
                          <a:cs typeface="+mn-cs"/>
                        </a:rPr>
                        <a:t>möbeltextil, inredning, mode</a:t>
                      </a:r>
                    </a:p>
                    <a:p>
                      <a:r>
                        <a:rPr lang="sv-SE" sz="1000" kern="1200">
                          <a:solidFill>
                            <a:schemeClr val="dk1"/>
                          </a:solidFill>
                          <a:effectLst/>
                          <a:latin typeface="+mn-lt"/>
                          <a:ea typeface="+mn-ea"/>
                          <a:cs typeface="+mn-cs"/>
                        </a:rPr>
                        <a:t>och dekorativa textilier.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Främst stamved från svensk</a:t>
                      </a:r>
                    </a:p>
                    <a:p>
                      <a:r>
                        <a:rPr lang="sv-SE" sz="1000" kern="1200">
                          <a:solidFill>
                            <a:schemeClr val="dk1"/>
                          </a:solidFill>
                          <a:effectLst/>
                          <a:latin typeface="+mn-lt"/>
                          <a:ea typeface="+mn-ea"/>
                          <a:cs typeface="+mn-cs"/>
                        </a:rPr>
                        <a:t>skog → pappersmassa →</a:t>
                      </a:r>
                    </a:p>
                    <a:p>
                      <a:r>
                        <a:rPr lang="sv-SE" sz="1000" kern="1200">
                          <a:solidFill>
                            <a:schemeClr val="dk1"/>
                          </a:solidFill>
                          <a:effectLst/>
                          <a:latin typeface="+mn-lt"/>
                          <a:ea typeface="+mn-ea"/>
                          <a:cs typeface="+mn-cs"/>
                        </a:rPr>
                        <a:t>pappersgarn.</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och cellulosafibrer som spinns eller bearbetas till pappersgarn och vävs till tyg.</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92220252"/>
                  </a:ext>
                </a:extLst>
              </a:tr>
              <a:tr h="390966">
                <a:tc>
                  <a:txBody>
                    <a:bodyPr/>
                    <a:lstStyle/>
                    <a:p>
                      <a:r>
                        <a:rPr lang="sv-SE" sz="1000" b="1" kern="1200" dirty="0">
                          <a:solidFill>
                            <a:schemeClr val="dk1"/>
                          </a:solidFill>
                          <a:effectLst/>
                          <a:latin typeface="+mn-lt"/>
                          <a:ea typeface="+mn-ea"/>
                          <a:cs typeface="+mn-cs"/>
                        </a:rPr>
                        <a:t>19. Plywood</a:t>
                      </a:r>
                    </a:p>
                    <a:p>
                      <a:endParaRPr lang="sv-SE" sz="1000"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Korslimmade tunna</a:t>
                      </a:r>
                    </a:p>
                    <a:p>
                      <a:r>
                        <a:rPr lang="sv-SE" sz="1000" kern="1200">
                          <a:solidFill>
                            <a:schemeClr val="dk1"/>
                          </a:solidFill>
                          <a:effectLst/>
                          <a:latin typeface="+mn-lt"/>
                          <a:ea typeface="+mn-ea"/>
                          <a:cs typeface="+mn-cs"/>
                        </a:rPr>
                        <a:t>fanérskikt.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Byggskivor, möbler, inredning,</a:t>
                      </a:r>
                    </a:p>
                    <a:p>
                      <a:r>
                        <a:rPr lang="sv-SE" sz="1000" kern="1200">
                          <a:solidFill>
                            <a:schemeClr val="dk1"/>
                          </a:solidFill>
                          <a:effectLst/>
                          <a:latin typeface="+mn-lt"/>
                          <a:ea typeface="+mn-ea"/>
                          <a:cs typeface="+mn-cs"/>
                        </a:rPr>
                        <a:t>förpackningar, båtar, golv och väggar.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Främst stamved som svarvas</a:t>
                      </a:r>
                    </a:p>
                    <a:p>
                      <a:r>
                        <a:rPr lang="sv-SE" sz="1000" kern="1200">
                          <a:solidFill>
                            <a:schemeClr val="dk1"/>
                          </a:solidFill>
                          <a:effectLst/>
                          <a:latin typeface="+mn-lt"/>
                          <a:ea typeface="+mn-ea"/>
                          <a:cs typeface="+mn-cs"/>
                        </a:rPr>
                        <a:t>eller skärs till fanér, ofta gran,</a:t>
                      </a:r>
                    </a:p>
                    <a:p>
                      <a:r>
                        <a:rPr lang="sv-SE" sz="1000" kern="1200">
                          <a:solidFill>
                            <a:schemeClr val="dk1"/>
                          </a:solidFill>
                          <a:effectLst/>
                          <a:latin typeface="+mn-lt"/>
                          <a:ea typeface="+mn-ea"/>
                          <a:cs typeface="+mn-cs"/>
                        </a:rPr>
                        <a:t>björk, furu eller andra träslag.</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dirty="0">
                          <a:solidFill>
                            <a:schemeClr val="dk1"/>
                          </a:solidFill>
                          <a:effectLst/>
                          <a:latin typeface="+mn-lt"/>
                          <a:ea typeface="+mn-ea"/>
                          <a:cs typeface="+mn-cs"/>
                        </a:rPr>
                        <a:t>Hela vedstrukturen: cellulosafibrer,</a:t>
                      </a:r>
                    </a:p>
                    <a:p>
                      <a:r>
                        <a:rPr lang="sv-SE" sz="1000" kern="1200" dirty="0">
                          <a:solidFill>
                            <a:schemeClr val="dk1"/>
                          </a:solidFill>
                          <a:effectLst/>
                          <a:latin typeface="+mn-lt"/>
                          <a:ea typeface="+mn-ea"/>
                          <a:cs typeface="+mn-cs"/>
                        </a:rPr>
                        <a:t>hemicellulosa och lignin samt lim/bindemedel mellan </a:t>
                      </a:r>
                      <a:r>
                        <a:rPr lang="sv-SE" sz="1000" kern="1200" dirty="0" err="1">
                          <a:solidFill>
                            <a:schemeClr val="dk1"/>
                          </a:solidFill>
                          <a:effectLst/>
                          <a:latin typeface="+mn-lt"/>
                          <a:ea typeface="+mn-ea"/>
                          <a:cs typeface="+mn-cs"/>
                        </a:rPr>
                        <a:t>fanérskikten</a:t>
                      </a:r>
                      <a:r>
                        <a:rPr lang="sv-SE" sz="1000" kern="1200" dirty="0">
                          <a:solidFill>
                            <a:schemeClr val="dk1"/>
                          </a:solidFill>
                          <a:effectLst/>
                          <a:latin typeface="+mn-lt"/>
                          <a:ea typeface="+mn-ea"/>
                          <a:cs typeface="+mn-cs"/>
                        </a:rPr>
                        <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53332794"/>
                  </a:ext>
                </a:extLst>
              </a:tr>
              <a:tr h="570320">
                <a:tc>
                  <a:txBody>
                    <a:bodyPr/>
                    <a:lstStyle/>
                    <a:p>
                      <a:r>
                        <a:rPr lang="sv-SE" sz="1000" b="1" kern="1200" dirty="0">
                          <a:solidFill>
                            <a:schemeClr val="dk1"/>
                          </a:solidFill>
                          <a:effectLst/>
                          <a:latin typeface="+mn-lt"/>
                          <a:ea typeface="+mn-ea"/>
                          <a:cs typeface="+mn-cs"/>
                        </a:rPr>
                        <a:t>20. Rengöringssvamp</a:t>
                      </a:r>
                    </a:p>
                    <a:p>
                      <a:endParaRPr lang="sv-SE" sz="1000"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Regenererad svamp,</a:t>
                      </a:r>
                    </a:p>
                    <a:p>
                      <a:r>
                        <a:rPr lang="sv-SE" sz="1000" kern="1200">
                          <a:solidFill>
                            <a:schemeClr val="dk1"/>
                          </a:solidFill>
                          <a:effectLst/>
                          <a:latin typeface="+mn-lt"/>
                          <a:ea typeface="+mn-ea"/>
                          <a:cs typeface="+mn-cs"/>
                        </a:rPr>
                        <a:t>cellulosasvamp.</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Sminkborttagning, rengöring</a:t>
                      </a:r>
                    </a:p>
                    <a:p>
                      <a:r>
                        <a:rPr lang="sv-SE" sz="1000" kern="1200">
                          <a:solidFill>
                            <a:schemeClr val="dk1"/>
                          </a:solidFill>
                          <a:effectLst/>
                          <a:latin typeface="+mn-lt"/>
                          <a:ea typeface="+mn-ea"/>
                          <a:cs typeface="+mn-cs"/>
                        </a:rPr>
                        <a:t>i hushåll och industri.</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Stamved → pappersmassa.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hydroxylgrupper,</a:t>
                      </a:r>
                    </a:p>
                    <a:p>
                      <a:r>
                        <a:rPr lang="sv-SE" sz="1000" kern="1200">
                          <a:solidFill>
                            <a:schemeClr val="dk1"/>
                          </a:solidFill>
                          <a:effectLst/>
                          <a:latin typeface="+mn-lt"/>
                          <a:ea typeface="+mn-ea"/>
                          <a:cs typeface="+mn-cs"/>
                        </a:rPr>
                        <a:t>ibland bomullsfibrer eller</a:t>
                      </a:r>
                    </a:p>
                    <a:p>
                      <a:r>
                        <a:rPr lang="sv-SE" sz="1000" kern="1200">
                          <a:solidFill>
                            <a:schemeClr val="dk1"/>
                          </a:solidFill>
                          <a:effectLst/>
                          <a:latin typeface="+mn-lt"/>
                          <a:ea typeface="+mn-ea"/>
                          <a:cs typeface="+mn-cs"/>
                        </a:rPr>
                        <a:t>mjukgörare.</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59287750"/>
                  </a:ext>
                </a:extLst>
              </a:tr>
              <a:tr h="352583">
                <a:tc>
                  <a:txBody>
                    <a:bodyPr/>
                    <a:lstStyle/>
                    <a:p>
                      <a:r>
                        <a:rPr lang="sv-SE" sz="1000" b="1" kern="1200" dirty="0">
                          <a:solidFill>
                            <a:schemeClr val="dk1"/>
                          </a:solidFill>
                          <a:effectLst/>
                          <a:latin typeface="+mn-lt"/>
                          <a:ea typeface="+mn-ea"/>
                          <a:cs typeface="+mn-cs"/>
                        </a:rPr>
                        <a:t>21. Skruvkork</a:t>
                      </a:r>
                    </a:p>
                    <a:p>
                      <a:endParaRPr lang="sv-SE" sz="1000"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Fiberformad biokomposit</a:t>
                      </a:r>
                    </a:p>
                    <a:p>
                      <a:r>
                        <a:rPr lang="sv-SE" sz="1000" kern="1200">
                          <a:solidFill>
                            <a:schemeClr val="dk1"/>
                          </a:solidFill>
                          <a:effectLst/>
                          <a:latin typeface="+mn-lt"/>
                          <a:ea typeface="+mn-ea"/>
                          <a:cs typeface="+mn-cs"/>
                        </a:rPr>
                        <a:t>skruvkork, NutraCap.</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Skruvkork för burkar och</a:t>
                      </a:r>
                    </a:p>
                    <a:p>
                      <a:r>
                        <a:rPr lang="sv-SE" sz="1000" kern="1200">
                          <a:solidFill>
                            <a:schemeClr val="dk1"/>
                          </a:solidFill>
                          <a:effectLst/>
                          <a:latin typeface="+mn-lt"/>
                          <a:ea typeface="+mn-ea"/>
                          <a:cs typeface="+mn-cs"/>
                        </a:rPr>
                        <a:t>förpackningar till kosttillskott,</a:t>
                      </a:r>
                    </a:p>
                    <a:p>
                      <a:r>
                        <a:rPr lang="sv-SE" sz="1000" kern="1200">
                          <a:solidFill>
                            <a:schemeClr val="dk1"/>
                          </a:solidFill>
                          <a:effectLst/>
                          <a:latin typeface="+mn-lt"/>
                          <a:ea typeface="+mn-ea"/>
                          <a:cs typeface="+mn-cs"/>
                        </a:rPr>
                        <a:t>livsmedel, pulverprodukter samt</a:t>
                      </a:r>
                    </a:p>
                    <a:p>
                      <a:r>
                        <a:rPr lang="sv-SE" sz="1000" kern="1200">
                          <a:solidFill>
                            <a:schemeClr val="dk1"/>
                          </a:solidFill>
                          <a:effectLst/>
                          <a:latin typeface="+mn-lt"/>
                          <a:ea typeface="+mn-ea"/>
                          <a:cs typeface="+mn-cs"/>
                        </a:rPr>
                        <a:t>hygien- och hushållsprodukter.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Främst stamved → pappersmassa/</a:t>
                      </a:r>
                    </a:p>
                    <a:p>
                      <a:r>
                        <a:rPr lang="sv-SE" sz="1000" kern="1200">
                          <a:solidFill>
                            <a:schemeClr val="dk1"/>
                          </a:solidFill>
                          <a:effectLst/>
                          <a:latin typeface="+mn-lt"/>
                          <a:ea typeface="+mn-ea"/>
                          <a:cs typeface="+mn-cs"/>
                        </a:rPr>
                        <a:t>cellulosafibrer från barroch</a:t>
                      </a:r>
                    </a:p>
                    <a:p>
                      <a:r>
                        <a:rPr lang="sv-SE" sz="1000" kern="1200">
                          <a:solidFill>
                            <a:schemeClr val="dk1"/>
                          </a:solidFill>
                          <a:effectLst/>
                          <a:latin typeface="+mn-lt"/>
                          <a:ea typeface="+mn-ea"/>
                          <a:cs typeface="+mn-cs"/>
                        </a:rPr>
                        <a:t>lövträd, jungfruliga fibrer</a:t>
                      </a:r>
                    </a:p>
                    <a:p>
                      <a:r>
                        <a:rPr lang="sv-SE" sz="1000" kern="1200">
                          <a:solidFill>
                            <a:schemeClr val="dk1"/>
                          </a:solidFill>
                          <a:effectLst/>
                          <a:latin typeface="+mn-lt"/>
                          <a:ea typeface="+mn-ea"/>
                          <a:cs typeface="+mn-cs"/>
                        </a:rPr>
                        <a:t>från FSC-certifierat skogsbruk.</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dirty="0">
                          <a:solidFill>
                            <a:schemeClr val="dk1"/>
                          </a:solidFill>
                          <a:effectLst/>
                          <a:latin typeface="+mn-lt"/>
                          <a:ea typeface="+mn-ea"/>
                          <a:cs typeface="+mn-cs"/>
                        </a:rPr>
                        <a:t>Cellulosafibrer, hemicellulosa</a:t>
                      </a:r>
                    </a:p>
                    <a:p>
                      <a:r>
                        <a:rPr lang="sv-SE" sz="1000" kern="1200" dirty="0">
                          <a:solidFill>
                            <a:schemeClr val="dk1"/>
                          </a:solidFill>
                          <a:effectLst/>
                          <a:latin typeface="+mn-lt"/>
                          <a:ea typeface="+mn-ea"/>
                          <a:cs typeface="+mn-cs"/>
                        </a:rPr>
                        <a:t>och lignin i fiberstrukturen</a:t>
                      </a:r>
                    </a:p>
                    <a:p>
                      <a:r>
                        <a:rPr lang="sv-SE" sz="1000" kern="1200" dirty="0">
                          <a:solidFill>
                            <a:schemeClr val="dk1"/>
                          </a:solidFill>
                          <a:effectLst/>
                          <a:latin typeface="+mn-lt"/>
                          <a:ea typeface="+mn-ea"/>
                          <a:cs typeface="+mn-cs"/>
                        </a:rPr>
                        <a:t>samt mindre mängder funktionella</a:t>
                      </a:r>
                    </a:p>
                    <a:p>
                      <a:r>
                        <a:rPr lang="sv-SE" sz="1000" kern="1200" dirty="0">
                          <a:solidFill>
                            <a:schemeClr val="dk1"/>
                          </a:solidFill>
                          <a:effectLst/>
                          <a:latin typeface="+mn-lt"/>
                          <a:ea typeface="+mn-ea"/>
                          <a:cs typeface="+mn-cs"/>
                        </a:rPr>
                        <a:t>tillsatser för styrka och</a:t>
                      </a:r>
                    </a:p>
                    <a:p>
                      <a:r>
                        <a:rPr lang="sv-SE" sz="1000" kern="1200" dirty="0">
                          <a:solidFill>
                            <a:schemeClr val="dk1"/>
                          </a:solidFill>
                          <a:effectLst/>
                          <a:latin typeface="+mn-lt"/>
                          <a:ea typeface="+mn-ea"/>
                          <a:cs typeface="+mn-cs"/>
                        </a:rPr>
                        <a:t>vattenresistens.</a:t>
                      </a:r>
                    </a:p>
                    <a:p>
                      <a:endParaRPr lang="sv-SE" sz="1000" kern="1200" dirty="0">
                        <a:solidFill>
                          <a:schemeClr val="dk1"/>
                        </a:solidFill>
                        <a:effectLst/>
                        <a:latin typeface="+mn-lt"/>
                        <a:ea typeface="+mn-ea"/>
                        <a:cs typeface="+mn-cs"/>
                      </a:endParaRPr>
                    </a:p>
                    <a:p>
                      <a:r>
                        <a:rPr lang="sv-SE" sz="1000" kern="1200" dirty="0">
                          <a:solidFill>
                            <a:schemeClr val="dk1"/>
                          </a:solidFill>
                          <a:effectLst/>
                          <a:latin typeface="+mn-lt"/>
                          <a:ea typeface="+mn-ea"/>
                          <a:cs typeface="+mn-cs"/>
                        </a:rPr>
                        <a:t>Övrigt: Produkten innehåller</a:t>
                      </a:r>
                    </a:p>
                    <a:p>
                      <a:r>
                        <a:rPr lang="sv-SE" sz="1000" kern="1200" dirty="0">
                          <a:solidFill>
                            <a:schemeClr val="dk1"/>
                          </a:solidFill>
                          <a:effectLst/>
                          <a:latin typeface="+mn-lt"/>
                          <a:ea typeface="+mn-ea"/>
                          <a:cs typeface="+mn-cs"/>
                        </a:rPr>
                        <a:t>cirka 95 % träfiberbaserat</a:t>
                      </a:r>
                    </a:p>
                    <a:p>
                      <a:r>
                        <a:rPr lang="sv-SE" sz="1000" kern="1200" dirty="0">
                          <a:solidFill>
                            <a:schemeClr val="dk1"/>
                          </a:solidFill>
                          <a:effectLst/>
                          <a:latin typeface="+mn-lt"/>
                          <a:ea typeface="+mn-ea"/>
                          <a:cs typeface="+mn-cs"/>
                        </a:rPr>
                        <a:t>material och är återvinningsbar</a:t>
                      </a:r>
                    </a:p>
                    <a:p>
                      <a:r>
                        <a:rPr lang="sv-SE" sz="1000" kern="1200" dirty="0">
                          <a:solidFill>
                            <a:schemeClr val="dk1"/>
                          </a:solidFill>
                          <a:effectLst/>
                          <a:latin typeface="+mn-lt"/>
                          <a:ea typeface="+mn-ea"/>
                          <a:cs typeface="+mn-cs"/>
                        </a:rPr>
                        <a:t>som papper samt biologiskt</a:t>
                      </a:r>
                    </a:p>
                    <a:p>
                      <a:r>
                        <a:rPr lang="sv-SE" sz="1000" kern="1200" dirty="0">
                          <a:solidFill>
                            <a:schemeClr val="dk1"/>
                          </a:solidFill>
                          <a:effectLst/>
                          <a:latin typeface="+mn-lt"/>
                          <a:ea typeface="+mn-ea"/>
                          <a:cs typeface="+mn-cs"/>
                        </a:rPr>
                        <a:t>nedbrytbar. Tillverkas i Sverige.</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11578800"/>
                  </a:ext>
                </a:extLst>
              </a:tr>
            </a:tbl>
          </a:graphicData>
        </a:graphic>
      </p:graphicFrame>
      <p:sp>
        <p:nvSpPr>
          <p:cNvPr id="3" name="textruta 2">
            <a:extLst>
              <a:ext uri="{FF2B5EF4-FFF2-40B4-BE49-F238E27FC236}">
                <a16:creationId xmlns:a16="http://schemas.microsoft.com/office/drawing/2014/main" id="{CC115EFB-2876-2F8C-C27E-A16EBE1B85D2}"/>
              </a:ext>
              <a:ext uri="{C183D7F6-B498-43B3-948B-1728B52AA6E4}">
                <adec:decorative xmlns:adec="http://schemas.microsoft.com/office/drawing/2017/decorative" val="1"/>
              </a:ext>
            </a:extLst>
          </p:cNvPr>
          <p:cNvSpPr txBox="1"/>
          <p:nvPr/>
        </p:nvSpPr>
        <p:spPr>
          <a:xfrm>
            <a:off x="11658600" y="27432"/>
            <a:ext cx="0" cy="0"/>
          </a:xfrm>
          <a:prstGeom prst="rect">
            <a:avLst/>
          </a:prstGeom>
          <a:noFill/>
        </p:spPr>
        <p:txBody>
          <a:bodyPr wrap="none" lIns="0" tIns="0" rIns="0" bIns="0" rtlCol="0">
            <a:noAutofit/>
          </a:bodyPr>
          <a:lstStyle/>
          <a:p>
            <a:pPr algn="l">
              <a:lnSpc>
                <a:spcPts val="3000"/>
              </a:lnSpc>
            </a:pPr>
            <a:endParaRPr lang="sv-SE" sz="2400" dirty="0"/>
          </a:p>
        </p:txBody>
      </p:sp>
      <p:sp>
        <p:nvSpPr>
          <p:cNvPr id="4" name="textruta 3">
            <a:extLst>
              <a:ext uri="{FF2B5EF4-FFF2-40B4-BE49-F238E27FC236}">
                <a16:creationId xmlns:a16="http://schemas.microsoft.com/office/drawing/2014/main" id="{8B8649D5-8F75-B964-1DF9-CBE3860C84F9}"/>
              </a:ext>
              <a:ext uri="{C183D7F6-B498-43B3-948B-1728B52AA6E4}">
                <adec:decorative xmlns:adec="http://schemas.microsoft.com/office/drawing/2017/decorative" val="1"/>
              </a:ext>
            </a:extLst>
          </p:cNvPr>
          <p:cNvSpPr txBox="1"/>
          <p:nvPr/>
        </p:nvSpPr>
        <p:spPr>
          <a:xfrm>
            <a:off x="11859768" y="192024"/>
            <a:ext cx="0" cy="0"/>
          </a:xfrm>
          <a:prstGeom prst="rect">
            <a:avLst/>
          </a:prstGeom>
          <a:noFill/>
        </p:spPr>
        <p:txBody>
          <a:bodyPr wrap="none" lIns="0" tIns="0" rIns="0" bIns="0" rtlCol="0">
            <a:noAutofit/>
          </a:bodyPr>
          <a:lstStyle/>
          <a:p>
            <a:pPr algn="l">
              <a:lnSpc>
                <a:spcPts val="3000"/>
              </a:lnSpc>
            </a:pPr>
            <a:endParaRPr lang="sv-SE" sz="2400" dirty="0"/>
          </a:p>
        </p:txBody>
      </p:sp>
    </p:spTree>
    <p:extLst>
      <p:ext uri="{BB962C8B-B14F-4D97-AF65-F5344CB8AC3E}">
        <p14:creationId xmlns:p14="http://schemas.microsoft.com/office/powerpoint/2010/main" val="3964682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A3A65-7E61-8E27-2A2D-8062580A7228}"/>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37CF13D5-F68E-7070-E333-8AC67B8F274A}"/>
              </a:ext>
            </a:extLst>
          </p:cNvPr>
          <p:cNvSpPr>
            <a:spLocks noGrp="1"/>
          </p:cNvSpPr>
          <p:nvPr>
            <p:ph type="title"/>
          </p:nvPr>
        </p:nvSpPr>
        <p:spPr>
          <a:xfrm>
            <a:off x="732188" y="-1738800"/>
            <a:ext cx="8359200" cy="1738800"/>
          </a:xfrm>
        </p:spPr>
        <p:txBody>
          <a:bodyPr vert="horz" lIns="0" tIns="0" rIns="0" bIns="0" rtlCol="0" anchor="b" anchorCtr="0">
            <a:noAutofit/>
          </a:bodyPr>
          <a:lstStyle/>
          <a:p>
            <a:r>
              <a:rPr lang="sv-SE"/>
              <a:t>Innehåll 2</a:t>
            </a:r>
          </a:p>
        </p:txBody>
      </p:sp>
      <p:graphicFrame>
        <p:nvGraphicFramePr>
          <p:cNvPr id="2" name="Tabell 1">
            <a:extLst>
              <a:ext uri="{FF2B5EF4-FFF2-40B4-BE49-F238E27FC236}">
                <a16:creationId xmlns:a16="http://schemas.microsoft.com/office/drawing/2014/main" id="{15720C06-0FC7-747B-3951-4C4261A57D54}"/>
              </a:ext>
            </a:extLst>
          </p:cNvPr>
          <p:cNvGraphicFramePr>
            <a:graphicFrameLocks noGrp="1"/>
          </p:cNvGraphicFramePr>
          <p:nvPr>
            <p:extLst>
              <p:ext uri="{D42A27DB-BD31-4B8C-83A1-F6EECF244321}">
                <p14:modId xmlns:p14="http://schemas.microsoft.com/office/powerpoint/2010/main" val="3561153837"/>
              </p:ext>
            </p:extLst>
          </p:nvPr>
        </p:nvGraphicFramePr>
        <p:xfrm>
          <a:off x="590551" y="716824"/>
          <a:ext cx="11010898" cy="4937760"/>
        </p:xfrm>
        <a:graphic>
          <a:graphicData uri="http://schemas.openxmlformats.org/drawingml/2006/table">
            <a:tbl>
              <a:tblPr firstRow="1" bandRow="1">
                <a:tableStyleId>{5C22544A-7EE6-4342-B048-85BDC9FD1C3A}</a:tableStyleId>
              </a:tblPr>
              <a:tblGrid>
                <a:gridCol w="1441174">
                  <a:extLst>
                    <a:ext uri="{9D8B030D-6E8A-4147-A177-3AD203B41FA5}">
                      <a16:colId xmlns:a16="http://schemas.microsoft.com/office/drawing/2014/main" val="1710173510"/>
                    </a:ext>
                  </a:extLst>
                </a:gridCol>
                <a:gridCol w="2550055">
                  <a:extLst>
                    <a:ext uri="{9D8B030D-6E8A-4147-A177-3AD203B41FA5}">
                      <a16:colId xmlns:a16="http://schemas.microsoft.com/office/drawing/2014/main" val="2383312045"/>
                    </a:ext>
                  </a:extLst>
                </a:gridCol>
                <a:gridCol w="2356902">
                  <a:extLst>
                    <a:ext uri="{9D8B030D-6E8A-4147-A177-3AD203B41FA5}">
                      <a16:colId xmlns:a16="http://schemas.microsoft.com/office/drawing/2014/main" val="1928629037"/>
                    </a:ext>
                  </a:extLst>
                </a:gridCol>
                <a:gridCol w="2457731">
                  <a:extLst>
                    <a:ext uri="{9D8B030D-6E8A-4147-A177-3AD203B41FA5}">
                      <a16:colId xmlns:a16="http://schemas.microsoft.com/office/drawing/2014/main" val="3457703637"/>
                    </a:ext>
                  </a:extLst>
                </a:gridCol>
                <a:gridCol w="2205036">
                  <a:extLst>
                    <a:ext uri="{9D8B030D-6E8A-4147-A177-3AD203B41FA5}">
                      <a16:colId xmlns:a16="http://schemas.microsoft.com/office/drawing/2014/main" val="1155037408"/>
                    </a:ext>
                  </a:extLst>
                </a:gridCol>
              </a:tblGrid>
              <a:tr h="406298">
                <a:tc>
                  <a:txBody>
                    <a:bodyPr/>
                    <a:lstStyle/>
                    <a:p>
                      <a:endParaRPr lang="sv-SE"/>
                    </a:p>
                  </a:txBody>
                  <a:tcPr>
                    <a:lnB w="3175" cap="flat" cmpd="sng" algn="ctr">
                      <a:solidFill>
                        <a:schemeClr val="tx1"/>
                      </a:solidFill>
                      <a:prstDash val="solid"/>
                      <a:round/>
                      <a:headEnd type="none" w="med" len="med"/>
                      <a:tailEnd type="none" w="med" len="med"/>
                    </a:lnB>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lt1"/>
                          </a:solidFill>
                          <a:effectLst/>
                          <a:latin typeface="+mn-lt"/>
                          <a:ea typeface="+mn-ea"/>
                          <a:cs typeface="+mn-cs"/>
                        </a:rPr>
                        <a:t>Produktionsform</a:t>
                      </a:r>
                    </a:p>
                    <a:p>
                      <a:endParaRPr lang="sv-SE" sz="1200"/>
                    </a:p>
                  </a:txBody>
                  <a:tcPr>
                    <a:lnB w="3175" cap="flat" cmpd="sng" algn="ctr">
                      <a:solidFill>
                        <a:schemeClr val="tx1"/>
                      </a:solidFill>
                      <a:prstDash val="solid"/>
                      <a:round/>
                      <a:headEnd type="none" w="med" len="med"/>
                      <a:tailEnd type="none" w="med" len="med"/>
                    </a:lnB>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lt1"/>
                          </a:solidFill>
                          <a:effectLst/>
                          <a:latin typeface="+mn-lt"/>
                          <a:ea typeface="+mn-ea"/>
                          <a:cs typeface="+mn-cs"/>
                        </a:rPr>
                        <a:t>Användning</a:t>
                      </a:r>
                    </a:p>
                    <a:p>
                      <a:endParaRPr lang="sv-SE" sz="1200"/>
                    </a:p>
                  </a:txBody>
                  <a:tcPr>
                    <a:lnB w="3175" cap="flat" cmpd="sng" algn="ctr">
                      <a:solidFill>
                        <a:schemeClr val="tx1"/>
                      </a:solidFill>
                      <a:prstDash val="solid"/>
                      <a:round/>
                      <a:headEnd type="none" w="med" len="med"/>
                      <a:tailEnd type="none" w="med" len="med"/>
                    </a:lnB>
                    <a:solidFill>
                      <a:schemeClr val="accent1"/>
                    </a:solidFill>
                  </a:tcPr>
                </a:tc>
                <a:tc>
                  <a:txBody>
                    <a:bodyPr/>
                    <a:lstStyle/>
                    <a:p>
                      <a:r>
                        <a:rPr lang="sv-SE" sz="1200" b="1" kern="1200">
                          <a:solidFill>
                            <a:schemeClr val="lt1"/>
                          </a:solidFill>
                          <a:effectLst/>
                          <a:latin typeface="+mn-lt"/>
                          <a:ea typeface="+mn-ea"/>
                          <a:cs typeface="+mn-cs"/>
                        </a:rPr>
                        <a:t>Vilken del av</a:t>
                      </a:r>
                    </a:p>
                    <a:p>
                      <a:r>
                        <a:rPr lang="sv-SE" sz="1200" b="1" kern="1200">
                          <a:solidFill>
                            <a:schemeClr val="lt1"/>
                          </a:solidFill>
                          <a:effectLst/>
                          <a:latin typeface="+mn-lt"/>
                          <a:ea typeface="+mn-ea"/>
                          <a:cs typeface="+mn-cs"/>
                        </a:rPr>
                        <a:t>trädet används?</a:t>
                      </a:r>
                    </a:p>
                  </a:txBody>
                  <a:tcPr>
                    <a:lnB w="3175" cap="flat" cmpd="sng" algn="ctr">
                      <a:solidFill>
                        <a:schemeClr val="tx1"/>
                      </a:solidFill>
                      <a:prstDash val="solid"/>
                      <a:round/>
                      <a:headEnd type="none" w="med" len="med"/>
                      <a:tailEnd type="none" w="med" len="med"/>
                    </a:lnB>
                    <a:solidFill>
                      <a:schemeClr val="accent1"/>
                    </a:solidFill>
                  </a:tcPr>
                </a:tc>
                <a:tc>
                  <a:txBody>
                    <a:bodyPr/>
                    <a:lstStyle/>
                    <a:p>
                      <a:r>
                        <a:rPr lang="sv-SE" sz="1200" b="1" kern="1200">
                          <a:solidFill>
                            <a:schemeClr val="lt1"/>
                          </a:solidFill>
                          <a:effectLst/>
                          <a:latin typeface="+mn-lt"/>
                          <a:ea typeface="+mn-ea"/>
                          <a:cs typeface="+mn-cs"/>
                        </a:rPr>
                        <a:t>Vilken del av</a:t>
                      </a:r>
                    </a:p>
                    <a:p>
                      <a:r>
                        <a:rPr lang="sv-SE" sz="1200" b="1" kern="1200">
                          <a:solidFill>
                            <a:schemeClr val="lt1"/>
                          </a:solidFill>
                          <a:effectLst/>
                          <a:latin typeface="+mn-lt"/>
                          <a:ea typeface="+mn-ea"/>
                          <a:cs typeface="+mn-cs"/>
                        </a:rPr>
                        <a:t>träinnehållet används?</a:t>
                      </a:r>
                    </a:p>
                  </a:txBody>
                  <a:tcPr>
                    <a:lnB w="3175"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688237202"/>
                  </a:ext>
                </a:extLst>
              </a:tr>
              <a:tr h="376055">
                <a:tc>
                  <a:txBody>
                    <a:bodyPr/>
                    <a:lstStyle/>
                    <a:p>
                      <a:r>
                        <a:rPr lang="sv-SE" sz="1000" b="1" kern="1200" dirty="0">
                          <a:solidFill>
                            <a:schemeClr val="dk1"/>
                          </a:solidFill>
                          <a:effectLst/>
                          <a:latin typeface="+mn-lt"/>
                          <a:ea typeface="+mn-ea"/>
                          <a:cs typeface="+mn-cs"/>
                        </a:rPr>
                        <a:t>22. Såpa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Tallolja, grönsåpa, gulsåpa.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Rengöringsmedel, avfettning.</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Tallved.</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Fettsyror och hartssyror</a:t>
                      </a:r>
                    </a:p>
                    <a:p>
                      <a:r>
                        <a:rPr lang="sv-SE" sz="1000" kern="1200">
                          <a:solidFill>
                            <a:schemeClr val="dk1"/>
                          </a:solidFill>
                          <a:effectLst/>
                          <a:latin typeface="+mn-lt"/>
                          <a:ea typeface="+mn-ea"/>
                          <a:cs typeface="+mn-cs"/>
                        </a:rPr>
                        <a:t>(tallolja), terpener.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21255534"/>
                  </a:ext>
                </a:extLst>
              </a:tr>
              <a:tr h="0">
                <a:tc>
                  <a:txBody>
                    <a:bodyPr/>
                    <a:lstStyle/>
                    <a:p>
                      <a:r>
                        <a:rPr lang="sv-SE" sz="1000" b="1" kern="1200" dirty="0">
                          <a:solidFill>
                            <a:schemeClr val="dk1"/>
                          </a:solidFill>
                          <a:effectLst/>
                          <a:latin typeface="+mn-lt"/>
                          <a:ea typeface="+mn-ea"/>
                          <a:cs typeface="+mn-cs"/>
                        </a:rPr>
                        <a:t>23. Transparent papper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Cellulosafiber för kalkerpapper,</a:t>
                      </a:r>
                    </a:p>
                    <a:p>
                      <a:r>
                        <a:rPr lang="sv-SE" sz="1000" kern="1200">
                          <a:solidFill>
                            <a:schemeClr val="dk1"/>
                          </a:solidFill>
                          <a:effectLst/>
                          <a:latin typeface="+mn-lt"/>
                          <a:ea typeface="+mn-ea"/>
                          <a:cs typeface="+mn-cs"/>
                        </a:rPr>
                        <a:t>ritpapper, drakpapper.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Tekniska ritningar, skisser.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Stamved → flis → pappersmassa.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Cellulosafiber och ibland</a:t>
                      </a:r>
                    </a:p>
                    <a:p>
                      <a:r>
                        <a:rPr lang="sv-SE" sz="1000" kern="1200">
                          <a:solidFill>
                            <a:schemeClr val="dk1"/>
                          </a:solidFill>
                          <a:effectLst/>
                          <a:latin typeface="+mn-lt"/>
                          <a:ea typeface="+mn-ea"/>
                          <a:cs typeface="+mn-cs"/>
                        </a:rPr>
                        <a:t>kalciumkarbonat.</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92220252"/>
                  </a:ext>
                </a:extLst>
              </a:tr>
              <a:tr h="289493">
                <a:tc>
                  <a:txBody>
                    <a:bodyPr/>
                    <a:lstStyle/>
                    <a:p>
                      <a:r>
                        <a:rPr lang="sv-SE" sz="1000" b="1" kern="1200" dirty="0">
                          <a:solidFill>
                            <a:schemeClr val="dk1"/>
                          </a:solidFill>
                          <a:effectLst/>
                          <a:latin typeface="+mn-lt"/>
                          <a:ea typeface="+mn-ea"/>
                          <a:cs typeface="+mn-cs"/>
                        </a:rPr>
                        <a:t>24. Toalettpapper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000" b="1" kern="1200" dirty="0">
                        <a:solidFill>
                          <a:schemeClr val="dk1"/>
                        </a:solidFill>
                        <a:effectLst/>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Toalettpapper, hygienpapper, toapapper.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Hygienprodukt (torkning/rengöring).</a:t>
                      </a:r>
                    </a:p>
                    <a:p>
                      <a:endParaRPr lang="sv-SE" sz="100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Främst stamved → flis → pappersmassa (ofta gran, tall eller björk).</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hydroxylgrupper,</a:t>
                      </a:r>
                    </a:p>
                    <a:p>
                      <a:r>
                        <a:rPr lang="sv-SE" sz="1000" kern="1200">
                          <a:solidFill>
                            <a:schemeClr val="dk1"/>
                          </a:solidFill>
                          <a:effectLst/>
                          <a:latin typeface="+mn-lt"/>
                          <a:ea typeface="+mn-ea"/>
                          <a:cs typeface="+mn-cs"/>
                        </a:rPr>
                        <a:t>ibland bomullsfibrer.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18247002"/>
                  </a:ext>
                </a:extLst>
              </a:tr>
              <a:tr h="390966">
                <a:tc>
                  <a:txBody>
                    <a:bodyPr/>
                    <a:lstStyle/>
                    <a:p>
                      <a:r>
                        <a:rPr lang="sv-SE" sz="1000" b="1" kern="1200" dirty="0">
                          <a:solidFill>
                            <a:schemeClr val="dk1"/>
                          </a:solidFill>
                          <a:effectLst/>
                          <a:latin typeface="+mn-lt"/>
                          <a:ea typeface="+mn-ea"/>
                          <a:cs typeface="+mn-cs"/>
                        </a:rPr>
                        <a:t>25. Tampong</a:t>
                      </a:r>
                    </a:p>
                    <a:p>
                      <a:endParaRPr lang="sv-SE" sz="1000"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Viskosfiber, regenererad</a:t>
                      </a:r>
                    </a:p>
                    <a:p>
                      <a:r>
                        <a:rPr lang="sv-SE" sz="1000" kern="1200">
                          <a:solidFill>
                            <a:schemeClr val="dk1"/>
                          </a:solidFill>
                          <a:effectLst/>
                          <a:latin typeface="+mn-lt"/>
                          <a:ea typeface="+mn-ea"/>
                          <a:cs typeface="+mn-cs"/>
                        </a:rPr>
                        <a:t>cellulosafiber (viskosprocess), rayon.</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Hygienprodukt: menstruationsskydd.</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Stamved → pappersmassa →</a:t>
                      </a:r>
                    </a:p>
                    <a:p>
                      <a:r>
                        <a:rPr lang="sv-SE" sz="1000" kern="1200">
                          <a:solidFill>
                            <a:schemeClr val="dk1"/>
                          </a:solidFill>
                          <a:effectLst/>
                          <a:latin typeface="+mn-lt"/>
                          <a:ea typeface="+mn-ea"/>
                          <a:cs typeface="+mn-cs"/>
                        </a:rPr>
                        <a:t>cellulosa (ofta barr- eller lövträd).</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hydroxylgrupper,</a:t>
                      </a:r>
                    </a:p>
                    <a:p>
                      <a:r>
                        <a:rPr lang="sv-SE" sz="1000" kern="1200">
                          <a:solidFill>
                            <a:schemeClr val="dk1"/>
                          </a:solidFill>
                          <a:effectLst/>
                          <a:latin typeface="+mn-lt"/>
                          <a:ea typeface="+mn-ea"/>
                          <a:cs typeface="+mn-cs"/>
                        </a:rPr>
                        <a:t>ibland bomullsfibrer.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53332794"/>
                  </a:ext>
                </a:extLst>
              </a:tr>
              <a:tr h="384266">
                <a:tc>
                  <a:txBody>
                    <a:bodyPr/>
                    <a:lstStyle/>
                    <a:p>
                      <a:r>
                        <a:rPr lang="sv-SE" sz="1000" b="1" kern="1200" dirty="0">
                          <a:solidFill>
                            <a:schemeClr val="dk1"/>
                          </a:solidFill>
                          <a:effectLst/>
                          <a:latin typeface="+mn-lt"/>
                          <a:ea typeface="+mn-ea"/>
                          <a:cs typeface="+mn-cs"/>
                        </a:rPr>
                        <a:t>26. Torkad svamp</a:t>
                      </a:r>
                    </a:p>
                    <a:p>
                      <a:endParaRPr lang="sv-SE" sz="1000"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Torkad gula kantareller,</a:t>
                      </a:r>
                    </a:p>
                    <a:p>
                      <a:r>
                        <a:rPr lang="sv-SE" sz="1000" kern="1200">
                          <a:solidFill>
                            <a:schemeClr val="dk1"/>
                          </a:solidFill>
                          <a:effectLst/>
                          <a:latin typeface="+mn-lt"/>
                          <a:ea typeface="+mn-ea"/>
                          <a:cs typeface="+mn-cs"/>
                        </a:rPr>
                        <a:t>hel eller finmalen.</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Matlagning, smaksättare till</a:t>
                      </a:r>
                    </a:p>
                    <a:p>
                      <a:r>
                        <a:rPr lang="sv-SE" sz="1000" kern="1200">
                          <a:solidFill>
                            <a:schemeClr val="dk1"/>
                          </a:solidFill>
                          <a:effectLst/>
                          <a:latin typeface="+mn-lt"/>
                          <a:ea typeface="+mn-ea"/>
                          <a:cs typeface="+mn-cs"/>
                        </a:rPr>
                        <a:t>soppa, såser, grytor.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Svamp.</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Produkten innehåller protein,</a:t>
                      </a:r>
                    </a:p>
                    <a:p>
                      <a:r>
                        <a:rPr lang="sv-SE" sz="1000" kern="1200">
                          <a:solidFill>
                            <a:schemeClr val="dk1"/>
                          </a:solidFill>
                          <a:effectLst/>
                          <a:latin typeface="+mn-lt"/>
                          <a:ea typeface="+mn-ea"/>
                          <a:cs typeface="+mn-cs"/>
                        </a:rPr>
                        <a:t>fiber, vitaminer, mineraler.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59287750"/>
                  </a:ext>
                </a:extLst>
              </a:tr>
              <a:tr h="352583">
                <a:tc>
                  <a:txBody>
                    <a:bodyPr/>
                    <a:lstStyle/>
                    <a:p>
                      <a:r>
                        <a:rPr lang="sv-SE" sz="1000" b="1" kern="1200" dirty="0">
                          <a:solidFill>
                            <a:schemeClr val="dk1"/>
                          </a:solidFill>
                          <a:effectLst/>
                          <a:latin typeface="+mn-lt"/>
                          <a:ea typeface="+mn-ea"/>
                          <a:cs typeface="+mn-cs"/>
                        </a:rPr>
                        <a:t>27. Vanillinsocker</a:t>
                      </a:r>
                    </a:p>
                    <a:p>
                      <a:endParaRPr lang="sv-SE" sz="1000"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Biovanillin av lignin. Vanillinsocker.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Smaksättning i livsmedel.</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Stamved → flis → kraftmassaprocess</a:t>
                      </a:r>
                    </a:p>
                    <a:p>
                      <a:r>
                        <a:rPr lang="sv-SE" sz="1000" kern="1200">
                          <a:solidFill>
                            <a:schemeClr val="dk1"/>
                          </a:solidFill>
                          <a:effectLst/>
                          <a:latin typeface="+mn-lt"/>
                          <a:ea typeface="+mn-ea"/>
                          <a:cs typeface="+mn-cs"/>
                        </a:rPr>
                        <a:t>där lignin utvinns.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Lignin, vanillin (aromatisk aldehyd).</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11578800"/>
                  </a:ext>
                </a:extLst>
              </a:tr>
              <a:tr h="3525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kern="1200" dirty="0">
                          <a:solidFill>
                            <a:schemeClr val="dk1"/>
                          </a:solidFill>
                          <a:effectLst/>
                          <a:latin typeface="+mn-lt"/>
                          <a:ea typeface="+mn-ea"/>
                          <a:cs typeface="+mn-cs"/>
                        </a:rPr>
                        <a:t>28. Viskostyg</a:t>
                      </a:r>
                    </a:p>
                    <a:p>
                      <a:endParaRPr lang="sv-SE" sz="1000"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Textilfiber, regenererad</a:t>
                      </a:r>
                    </a:p>
                    <a:p>
                      <a:r>
                        <a:rPr lang="sv-SE" sz="1000" kern="1200">
                          <a:solidFill>
                            <a:schemeClr val="dk1"/>
                          </a:solidFill>
                          <a:effectLst/>
                          <a:latin typeface="+mn-lt"/>
                          <a:ea typeface="+mn-ea"/>
                          <a:cs typeface="+mn-cs"/>
                        </a:rPr>
                        <a:t>cellulosa från dissolvingmassa.</a:t>
                      </a:r>
                    </a:p>
                    <a:p>
                      <a:endParaRPr lang="sv-SE" sz="1000" kern="1200">
                        <a:solidFill>
                          <a:schemeClr val="dk1"/>
                        </a:solidFill>
                        <a:effectLst/>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Kläder, fodertyg, hemtextilier,</a:t>
                      </a:r>
                    </a:p>
                    <a:p>
                      <a:r>
                        <a:rPr lang="sv-SE" sz="1000" kern="1200">
                          <a:solidFill>
                            <a:schemeClr val="dk1"/>
                          </a:solidFill>
                          <a:effectLst/>
                          <a:latin typeface="+mn-lt"/>
                          <a:ea typeface="+mn-ea"/>
                          <a:cs typeface="+mn-cs"/>
                        </a:rPr>
                        <a:t>hygienprodukter och blandmaterial</a:t>
                      </a:r>
                    </a:p>
                    <a:p>
                      <a:r>
                        <a:rPr lang="sv-SE" sz="1000" kern="1200">
                          <a:solidFill>
                            <a:schemeClr val="dk1"/>
                          </a:solidFill>
                          <a:effectLst/>
                          <a:latin typeface="+mn-lt"/>
                          <a:ea typeface="+mn-ea"/>
                          <a:cs typeface="+mn-cs"/>
                        </a:rPr>
                        <a:t>i textilier.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Främst stamved → flis →</a:t>
                      </a:r>
                    </a:p>
                    <a:p>
                      <a:r>
                        <a:rPr lang="sv-SE" sz="1000" kern="1200">
                          <a:solidFill>
                            <a:schemeClr val="dk1"/>
                          </a:solidFill>
                          <a:effectLst/>
                          <a:latin typeface="+mn-lt"/>
                          <a:ea typeface="+mn-ea"/>
                          <a:cs typeface="+mn-cs"/>
                        </a:rPr>
                        <a:t>dissolvingmassa/cellulosamassa,</a:t>
                      </a:r>
                    </a:p>
                    <a:p>
                      <a:r>
                        <a:rPr lang="sv-SE" sz="1000" kern="1200">
                          <a:solidFill>
                            <a:schemeClr val="dk1"/>
                          </a:solidFill>
                          <a:effectLst/>
                          <a:latin typeface="+mn-lt"/>
                          <a:ea typeface="+mn-ea"/>
                          <a:cs typeface="+mn-cs"/>
                        </a:rPr>
                        <a:t>ofta från gran, tall, björk eller eukalyptus.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hemicellulosa och</a:t>
                      </a:r>
                    </a:p>
                    <a:p>
                      <a:r>
                        <a:rPr lang="sv-SE" sz="1000" kern="1200">
                          <a:solidFill>
                            <a:schemeClr val="dk1"/>
                          </a:solidFill>
                          <a:effectLst/>
                          <a:latin typeface="+mn-lt"/>
                          <a:ea typeface="+mn-ea"/>
                          <a:cs typeface="+mn-cs"/>
                        </a:rPr>
                        <a:t>lignin tas i huvudsak bort vid</a:t>
                      </a:r>
                    </a:p>
                    <a:p>
                      <a:r>
                        <a:rPr lang="sv-SE" sz="1000" kern="1200">
                          <a:solidFill>
                            <a:schemeClr val="dk1"/>
                          </a:solidFill>
                          <a:effectLst/>
                          <a:latin typeface="+mn-lt"/>
                          <a:ea typeface="+mn-ea"/>
                          <a:cs typeface="+mn-cs"/>
                        </a:rPr>
                        <a:t>framställning av massa.</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849592129"/>
                  </a:ext>
                </a:extLst>
              </a:tr>
              <a:tr h="3525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kern="1200" dirty="0">
                          <a:solidFill>
                            <a:schemeClr val="dk1"/>
                          </a:solidFill>
                          <a:effectLst/>
                          <a:latin typeface="+mn-lt"/>
                          <a:ea typeface="+mn-ea"/>
                          <a:cs typeface="+mn-cs"/>
                        </a:rPr>
                        <a:t>29. </a:t>
                      </a:r>
                      <a:r>
                        <a:rPr lang="sv-SE" sz="1000" b="1" kern="1200" dirty="0" err="1">
                          <a:solidFill>
                            <a:schemeClr val="dk1"/>
                          </a:solidFill>
                          <a:effectLst/>
                          <a:latin typeface="+mn-lt"/>
                          <a:ea typeface="+mn-ea"/>
                          <a:cs typeface="+mn-cs"/>
                        </a:rPr>
                        <a:t>Wettextrasa</a:t>
                      </a:r>
                      <a:endParaRPr lang="sv-SE" sz="1000" b="1" kern="1200" dirty="0">
                        <a:solidFill>
                          <a:schemeClr val="dk1"/>
                        </a:solidFill>
                        <a:effectLst/>
                        <a:latin typeface="+mn-lt"/>
                        <a:ea typeface="+mn-ea"/>
                        <a:cs typeface="+mn-cs"/>
                      </a:endParaRPr>
                    </a:p>
                    <a:p>
                      <a:endParaRPr lang="sv-SE" sz="1000"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Cellulosasvamp/wettex.</a:t>
                      </a:r>
                    </a:p>
                    <a:p>
                      <a:endParaRPr lang="sv-SE" sz="1000" kern="1200">
                        <a:solidFill>
                          <a:schemeClr val="dk1"/>
                        </a:solidFill>
                        <a:effectLst/>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Rengöring i hemmet.</a:t>
                      </a:r>
                    </a:p>
                    <a:p>
                      <a:endParaRPr lang="sv-SE" sz="1000" kern="1200">
                        <a:solidFill>
                          <a:schemeClr val="dk1"/>
                        </a:solidFill>
                        <a:effectLst/>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Stamved → pappersmassa →</a:t>
                      </a:r>
                    </a:p>
                    <a:p>
                      <a:r>
                        <a:rPr lang="sv-SE" sz="1000" kern="1200">
                          <a:solidFill>
                            <a:schemeClr val="dk1"/>
                          </a:solidFill>
                          <a:effectLst/>
                          <a:latin typeface="+mn-lt"/>
                          <a:ea typeface="+mn-ea"/>
                          <a:cs typeface="+mn-cs"/>
                        </a:rPr>
                        <a:t>cellulosa.</a:t>
                      </a:r>
                    </a:p>
                    <a:p>
                      <a:endParaRPr lang="sv-SE" sz="1000" kern="1200">
                        <a:solidFill>
                          <a:schemeClr val="dk1"/>
                        </a:solidFill>
                        <a:effectLst/>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Cellulosa, bomullsfibrer,</a:t>
                      </a:r>
                    </a:p>
                    <a:p>
                      <a:r>
                        <a:rPr lang="sv-SE" sz="1000" kern="1200">
                          <a:solidFill>
                            <a:schemeClr val="dk1"/>
                          </a:solidFill>
                          <a:effectLst/>
                          <a:latin typeface="+mn-lt"/>
                          <a:ea typeface="+mn-ea"/>
                          <a:cs typeface="+mn-cs"/>
                        </a:rPr>
                        <a:t>(ofta 70 % träcellulosa och</a:t>
                      </a:r>
                    </a:p>
                    <a:p>
                      <a:r>
                        <a:rPr lang="sv-SE" sz="1000" kern="1200">
                          <a:solidFill>
                            <a:schemeClr val="dk1"/>
                          </a:solidFill>
                          <a:effectLst/>
                          <a:latin typeface="+mn-lt"/>
                          <a:ea typeface="+mn-ea"/>
                          <a:cs typeface="+mn-cs"/>
                        </a:rPr>
                        <a:t>30 % bomull), porbildande</a:t>
                      </a:r>
                    </a:p>
                    <a:p>
                      <a:r>
                        <a:rPr lang="sv-SE" sz="1000" kern="1200">
                          <a:solidFill>
                            <a:schemeClr val="dk1"/>
                          </a:solidFill>
                          <a:effectLst/>
                          <a:latin typeface="+mn-lt"/>
                          <a:ea typeface="+mn-ea"/>
                          <a:cs typeface="+mn-cs"/>
                        </a:rPr>
                        <a:t>ämnen (t.ex. salt), ibland</a:t>
                      </a:r>
                    </a:p>
                    <a:p>
                      <a:r>
                        <a:rPr lang="sv-SE" sz="1000" kern="1200">
                          <a:solidFill>
                            <a:schemeClr val="dk1"/>
                          </a:solidFill>
                          <a:effectLst/>
                          <a:latin typeface="+mn-lt"/>
                          <a:ea typeface="+mn-ea"/>
                          <a:cs typeface="+mn-cs"/>
                        </a:rPr>
                        <a:t>mjukgörare.</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027284574"/>
                  </a:ext>
                </a:extLst>
              </a:tr>
              <a:tr h="3525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kern="1200" dirty="0">
                          <a:solidFill>
                            <a:schemeClr val="dk1"/>
                          </a:solidFill>
                          <a:effectLst/>
                          <a:latin typeface="+mn-lt"/>
                          <a:ea typeface="+mn-ea"/>
                          <a:cs typeface="+mn-cs"/>
                        </a:rPr>
                        <a:t>30. </a:t>
                      </a:r>
                      <a:r>
                        <a:rPr lang="sv-SE" sz="1000" b="1" kern="1200" dirty="0" err="1">
                          <a:solidFill>
                            <a:schemeClr val="dk1"/>
                          </a:solidFill>
                          <a:effectLst/>
                          <a:latin typeface="+mn-lt"/>
                          <a:ea typeface="+mn-ea"/>
                          <a:cs typeface="+mn-cs"/>
                        </a:rPr>
                        <a:t>Xylitol</a:t>
                      </a:r>
                      <a:r>
                        <a:rPr lang="sv-SE" sz="1000" b="1" kern="1200" dirty="0">
                          <a:solidFill>
                            <a:schemeClr val="dk1"/>
                          </a:solidFill>
                          <a:effectLst/>
                          <a:latin typeface="+mn-lt"/>
                          <a:ea typeface="+mn-ea"/>
                          <a:cs typeface="+mn-cs"/>
                        </a:rPr>
                        <a:t>-tuggummi</a:t>
                      </a:r>
                    </a:p>
                    <a:p>
                      <a:endParaRPr lang="sv-SE" sz="1000"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sv-SE" sz="1000" kern="1200">
                          <a:solidFill>
                            <a:schemeClr val="dk1"/>
                          </a:solidFill>
                          <a:effectLst/>
                          <a:latin typeface="+mn-lt"/>
                          <a:ea typeface="+mn-ea"/>
                          <a:cs typeface="+mn-cs"/>
                        </a:rPr>
                        <a:t>Hemicellulosabaserad polyol (björksocker).</a:t>
                      </a:r>
                    </a:p>
                    <a:p>
                      <a:endParaRPr lang="sv-SE" sz="1000" kern="1200">
                        <a:solidFill>
                          <a:schemeClr val="dk1"/>
                        </a:solidFill>
                        <a:effectLst/>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kern="1200">
                          <a:solidFill>
                            <a:schemeClr val="dk1"/>
                          </a:solidFill>
                          <a:effectLst/>
                          <a:latin typeface="+mn-lt"/>
                          <a:ea typeface="+mn-ea"/>
                          <a:cs typeface="+mn-cs"/>
                        </a:rPr>
                        <a:t>Naturligt sötningsmedel.</a:t>
                      </a:r>
                    </a:p>
                    <a:p>
                      <a:endParaRPr lang="sv-SE" sz="1000" kern="1200">
                        <a:solidFill>
                          <a:schemeClr val="dk1"/>
                        </a:solidFill>
                        <a:effectLst/>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a:solidFill>
                            <a:schemeClr val="dk1"/>
                          </a:solidFill>
                          <a:effectLst/>
                          <a:latin typeface="+mn-lt"/>
                          <a:ea typeface="+mn-ea"/>
                          <a:cs typeface="+mn-cs"/>
                        </a:rPr>
                        <a:t>Stamved från lövträd (ofta</a:t>
                      </a:r>
                    </a:p>
                    <a:p>
                      <a:r>
                        <a:rPr lang="sv-SE" sz="1000" kern="1200">
                          <a:solidFill>
                            <a:schemeClr val="dk1"/>
                          </a:solidFill>
                          <a:effectLst/>
                          <a:latin typeface="+mn-lt"/>
                          <a:ea typeface="+mn-ea"/>
                          <a:cs typeface="+mn-cs"/>
                        </a:rPr>
                        <a:t>björk) à hemicellulosa.</a:t>
                      </a:r>
                    </a:p>
                    <a:p>
                      <a:endParaRPr lang="sv-SE" sz="1000" kern="1200">
                        <a:solidFill>
                          <a:schemeClr val="dk1"/>
                        </a:solidFill>
                        <a:effectLst/>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sv-SE" sz="1000" kern="1200" dirty="0">
                          <a:solidFill>
                            <a:schemeClr val="dk1"/>
                          </a:solidFill>
                          <a:effectLst/>
                          <a:latin typeface="+mn-lt"/>
                          <a:ea typeface="+mn-ea"/>
                          <a:cs typeface="+mn-cs"/>
                        </a:rPr>
                        <a:t>Hemicellulosa, </a:t>
                      </a:r>
                      <a:r>
                        <a:rPr lang="sv-SE" sz="1000" kern="1200" dirty="0" err="1">
                          <a:solidFill>
                            <a:schemeClr val="dk1"/>
                          </a:solidFill>
                          <a:effectLst/>
                          <a:latin typeface="+mn-lt"/>
                          <a:ea typeface="+mn-ea"/>
                          <a:cs typeface="+mn-cs"/>
                        </a:rPr>
                        <a:t>xylan</a:t>
                      </a:r>
                      <a:r>
                        <a:rPr lang="sv-SE" sz="1000" kern="1200" dirty="0">
                          <a:solidFill>
                            <a:schemeClr val="dk1"/>
                          </a:solidFill>
                          <a:effectLst/>
                          <a:latin typeface="+mn-lt"/>
                          <a:ea typeface="+mn-ea"/>
                          <a:cs typeface="+mn-cs"/>
                        </a:rPr>
                        <a:t> à </a:t>
                      </a:r>
                      <a:r>
                        <a:rPr lang="sv-SE" sz="1000" kern="1200" dirty="0" err="1">
                          <a:solidFill>
                            <a:schemeClr val="dk1"/>
                          </a:solidFill>
                          <a:effectLst/>
                          <a:latin typeface="+mn-lt"/>
                          <a:ea typeface="+mn-ea"/>
                          <a:cs typeface="+mn-cs"/>
                        </a:rPr>
                        <a:t>xylose</a:t>
                      </a:r>
                      <a:endParaRPr lang="sv-SE" sz="1000" kern="1200" dirty="0">
                        <a:solidFill>
                          <a:schemeClr val="dk1"/>
                        </a:solidFill>
                        <a:effectLst/>
                        <a:latin typeface="+mn-lt"/>
                        <a:ea typeface="+mn-ea"/>
                        <a:cs typeface="+mn-cs"/>
                      </a:endParaRPr>
                    </a:p>
                    <a:p>
                      <a:r>
                        <a:rPr lang="sv-SE" sz="1000" kern="1200" dirty="0">
                          <a:solidFill>
                            <a:schemeClr val="dk1"/>
                          </a:solidFill>
                          <a:effectLst/>
                          <a:latin typeface="+mn-lt"/>
                          <a:ea typeface="+mn-ea"/>
                          <a:cs typeface="+mn-cs"/>
                        </a:rPr>
                        <a:t>à </a:t>
                      </a:r>
                      <a:r>
                        <a:rPr lang="sv-SE" sz="1000" kern="1200" dirty="0" err="1">
                          <a:solidFill>
                            <a:schemeClr val="dk1"/>
                          </a:solidFill>
                          <a:effectLst/>
                          <a:latin typeface="+mn-lt"/>
                          <a:ea typeface="+mn-ea"/>
                          <a:cs typeface="+mn-cs"/>
                        </a:rPr>
                        <a:t>xylitol</a:t>
                      </a:r>
                      <a:r>
                        <a:rPr lang="sv-SE" sz="1000" kern="1200" dirty="0">
                          <a:solidFill>
                            <a:schemeClr val="dk1"/>
                          </a:solidFill>
                          <a:effectLst/>
                          <a:latin typeface="+mn-lt"/>
                          <a:ea typeface="+mn-ea"/>
                          <a:cs typeface="+mn-cs"/>
                        </a:rPr>
                        <a:t> (sockeralkohol), </a:t>
                      </a:r>
                      <a:r>
                        <a:rPr lang="sv-SE" sz="1000" kern="1200" dirty="0" err="1">
                          <a:solidFill>
                            <a:schemeClr val="dk1"/>
                          </a:solidFill>
                          <a:effectLst/>
                          <a:latin typeface="+mn-lt"/>
                          <a:ea typeface="+mn-ea"/>
                          <a:cs typeface="+mn-cs"/>
                        </a:rPr>
                        <a:t>tugggummibas</a:t>
                      </a:r>
                      <a:r>
                        <a:rPr lang="sv-SE" sz="1000" kern="1200" dirty="0">
                          <a:solidFill>
                            <a:schemeClr val="dk1"/>
                          </a:solidFill>
                          <a:effectLst/>
                          <a:latin typeface="+mn-lt"/>
                          <a:ea typeface="+mn-ea"/>
                          <a:cs typeface="+mn-cs"/>
                        </a:rPr>
                        <a:t> (polymerer).</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00800024"/>
                  </a:ext>
                </a:extLst>
              </a:tr>
            </a:tbl>
          </a:graphicData>
        </a:graphic>
      </p:graphicFrame>
      <p:sp>
        <p:nvSpPr>
          <p:cNvPr id="3" name="textruta 2">
            <a:extLst>
              <a:ext uri="{FF2B5EF4-FFF2-40B4-BE49-F238E27FC236}">
                <a16:creationId xmlns:a16="http://schemas.microsoft.com/office/drawing/2014/main" id="{55982D65-B335-315F-990D-4B734318EA64}"/>
              </a:ext>
              <a:ext uri="{C183D7F6-B498-43B3-948B-1728B52AA6E4}">
                <adec:decorative xmlns:adec="http://schemas.microsoft.com/office/drawing/2017/decorative" val="1"/>
              </a:ext>
            </a:extLst>
          </p:cNvPr>
          <p:cNvSpPr txBox="1"/>
          <p:nvPr/>
        </p:nvSpPr>
        <p:spPr>
          <a:xfrm>
            <a:off x="11658600" y="27432"/>
            <a:ext cx="0" cy="0"/>
          </a:xfrm>
          <a:prstGeom prst="rect">
            <a:avLst/>
          </a:prstGeom>
          <a:noFill/>
        </p:spPr>
        <p:txBody>
          <a:bodyPr wrap="none" lIns="0" tIns="0" rIns="0" bIns="0" rtlCol="0">
            <a:noAutofit/>
          </a:bodyPr>
          <a:lstStyle/>
          <a:p>
            <a:pPr algn="l">
              <a:lnSpc>
                <a:spcPts val="3000"/>
              </a:lnSpc>
            </a:pPr>
            <a:endParaRPr lang="sv-SE" sz="2400" dirty="0"/>
          </a:p>
        </p:txBody>
      </p:sp>
      <p:sp>
        <p:nvSpPr>
          <p:cNvPr id="4" name="textruta 3">
            <a:extLst>
              <a:ext uri="{FF2B5EF4-FFF2-40B4-BE49-F238E27FC236}">
                <a16:creationId xmlns:a16="http://schemas.microsoft.com/office/drawing/2014/main" id="{88DBB653-2DF1-C6D2-B61A-4851F4E64229}"/>
              </a:ext>
              <a:ext uri="{C183D7F6-B498-43B3-948B-1728B52AA6E4}">
                <adec:decorative xmlns:adec="http://schemas.microsoft.com/office/drawing/2017/decorative" val="1"/>
              </a:ext>
            </a:extLst>
          </p:cNvPr>
          <p:cNvSpPr txBox="1"/>
          <p:nvPr/>
        </p:nvSpPr>
        <p:spPr>
          <a:xfrm>
            <a:off x="11859768" y="192024"/>
            <a:ext cx="0" cy="0"/>
          </a:xfrm>
          <a:prstGeom prst="rect">
            <a:avLst/>
          </a:prstGeom>
          <a:noFill/>
        </p:spPr>
        <p:txBody>
          <a:bodyPr wrap="none" lIns="0" tIns="0" rIns="0" bIns="0" rtlCol="0">
            <a:noAutofit/>
          </a:bodyPr>
          <a:lstStyle/>
          <a:p>
            <a:pPr algn="l">
              <a:lnSpc>
                <a:spcPts val="3000"/>
              </a:lnSpc>
            </a:pPr>
            <a:endParaRPr lang="sv-SE" sz="2400" dirty="0"/>
          </a:p>
        </p:txBody>
      </p:sp>
    </p:spTree>
    <p:extLst>
      <p:ext uri="{BB962C8B-B14F-4D97-AF65-F5344CB8AC3E}">
        <p14:creationId xmlns:p14="http://schemas.microsoft.com/office/powerpoint/2010/main" val="1720496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04" y="804097"/>
            <a:ext cx="10643755" cy="911374"/>
          </a:xfrm>
        </p:spPr>
        <p:txBody>
          <a:bodyPr/>
          <a:lstStyle/>
          <a:p>
            <a:r>
              <a:rPr lang="sv-SE" dirty="0"/>
              <a:t>Referenser</a:t>
            </a:r>
          </a:p>
        </p:txBody>
      </p:sp>
      <p:sp>
        <p:nvSpPr>
          <p:cNvPr id="3" name="Text Placeholder 2"/>
          <p:cNvSpPr>
            <a:spLocks noGrp="1"/>
          </p:cNvSpPr>
          <p:nvPr>
            <p:ph type="body" idx="1"/>
          </p:nvPr>
        </p:nvSpPr>
        <p:spPr>
          <a:xfrm>
            <a:off x="684732" y="1595430"/>
            <a:ext cx="9993099" cy="4860495"/>
          </a:xfrm>
        </p:spPr>
        <p:txBody>
          <a:bodyPr/>
          <a:lstStyle/>
          <a:p>
            <a:pPr marL="125730" indent="0">
              <a:lnSpc>
                <a:spcPct val="100000"/>
              </a:lnSpc>
              <a:buNone/>
            </a:pPr>
            <a:r>
              <a:rPr lang="sv-SE" sz="1400" b="1" i="1" dirty="0"/>
              <a:t>Sidan 4-9: </a:t>
            </a:r>
            <a:r>
              <a:rPr lang="sv-SE" sz="1400" i="1" dirty="0"/>
              <a:t>Kommunikationsbyrån Advant har skapat illustrationerna utifrån instruktioner från författarteamet för läromedlet.</a:t>
            </a:r>
          </a:p>
        </p:txBody>
      </p:sp>
    </p:spTree>
    <p:extLst>
      <p:ext uri="{BB962C8B-B14F-4D97-AF65-F5344CB8AC3E}">
        <p14:creationId xmlns:p14="http://schemas.microsoft.com/office/powerpoint/2010/main" val="289519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kogslabbet - Klorofyll">
  <a:themeElements>
    <a:clrScheme name="Skogslabbet">
      <a:dk1>
        <a:srgbClr val="000000"/>
      </a:dk1>
      <a:lt1>
        <a:srgbClr val="DBECD4"/>
      </a:lt1>
      <a:dk2>
        <a:srgbClr val="154633"/>
      </a:dk2>
      <a:lt2>
        <a:srgbClr val="FBD6C8"/>
      </a:lt2>
      <a:accent1>
        <a:srgbClr val="154734"/>
      </a:accent1>
      <a:accent2>
        <a:srgbClr val="509E2F"/>
      </a:accent2>
      <a:accent3>
        <a:srgbClr val="995F16"/>
      </a:accent3>
      <a:accent4>
        <a:srgbClr val="007681"/>
      </a:accent4>
      <a:accent5>
        <a:srgbClr val="CE0037"/>
      </a:accent5>
      <a:accent6>
        <a:srgbClr val="672146"/>
      </a:accent6>
      <a:hlink>
        <a:srgbClr val="53565A"/>
      </a:hlink>
      <a:folHlink>
        <a:srgbClr val="53565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ts val="3000"/>
          </a:lnSpc>
          <a:defRPr sz="2400" smtClean="0"/>
        </a:defPPr>
      </a:lstStyle>
    </a:txDef>
  </a:objectDefaults>
  <a:extraClrSchemeLst/>
  <a:extLst>
    <a:ext uri="{05A4C25C-085E-4340-85A3-A5531E510DB2}">
      <thm15:themeFamily xmlns:thm15="http://schemas.microsoft.com/office/thememl/2012/main" name="Skogslabbet_PPT_Mall_220427" id="{D614692A-F0BC-3B41-B2EF-AB781B961FD8}" vid="{8E56ABEF-7D0A-D140-B478-264F2FAC19C2}"/>
    </a:ext>
  </a:extLst>
</a:theme>
</file>

<file path=ppt/theme/theme2.xml><?xml version="1.0" encoding="utf-8"?>
<a:theme xmlns:a="http://schemas.openxmlformats.org/drawingml/2006/main" name="Skogslabbet - Vit">
  <a:themeElements>
    <a:clrScheme name="Skogslabbet">
      <a:dk1>
        <a:srgbClr val="000000"/>
      </a:dk1>
      <a:lt1>
        <a:srgbClr val="DBECD4"/>
      </a:lt1>
      <a:dk2>
        <a:srgbClr val="154633"/>
      </a:dk2>
      <a:lt2>
        <a:srgbClr val="FBD6C8"/>
      </a:lt2>
      <a:accent1>
        <a:srgbClr val="154734"/>
      </a:accent1>
      <a:accent2>
        <a:srgbClr val="509E2F"/>
      </a:accent2>
      <a:accent3>
        <a:srgbClr val="995F16"/>
      </a:accent3>
      <a:accent4>
        <a:srgbClr val="007681"/>
      </a:accent4>
      <a:accent5>
        <a:srgbClr val="CE0037"/>
      </a:accent5>
      <a:accent6>
        <a:srgbClr val="672146"/>
      </a:accent6>
      <a:hlink>
        <a:srgbClr val="53565A"/>
      </a:hlink>
      <a:folHlink>
        <a:srgbClr val="53565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ts val="3000"/>
          </a:lnSpc>
          <a:defRPr sz="2400" smtClean="0"/>
        </a:defPPr>
      </a:lstStyle>
    </a:txDef>
  </a:objectDefaults>
  <a:extraClrSchemeLst/>
  <a:extLst>
    <a:ext uri="{05A4C25C-085E-4340-85A3-A5531E510DB2}">
      <thm15:themeFamily xmlns:thm15="http://schemas.microsoft.com/office/thememl/2012/main" name="Skogslabbet_PPT_Mall_220427" id="{D614692A-F0BC-3B41-B2EF-AB781B961FD8}" vid="{3A0217A3-45AB-0D41-A451-941497C3A53A}"/>
    </a:ext>
  </a:extLst>
</a:theme>
</file>

<file path=ppt/theme/theme3.xml><?xml version="1.0" encoding="utf-8"?>
<a:theme xmlns:a="http://schemas.openxmlformats.org/drawingml/2006/main" name="Skogslabbet - Aprikos">
  <a:themeElements>
    <a:clrScheme name="Skogslabbet">
      <a:dk1>
        <a:srgbClr val="000000"/>
      </a:dk1>
      <a:lt1>
        <a:srgbClr val="DBECD4"/>
      </a:lt1>
      <a:dk2>
        <a:srgbClr val="154633"/>
      </a:dk2>
      <a:lt2>
        <a:srgbClr val="FBD6C8"/>
      </a:lt2>
      <a:accent1>
        <a:srgbClr val="154734"/>
      </a:accent1>
      <a:accent2>
        <a:srgbClr val="509E2F"/>
      </a:accent2>
      <a:accent3>
        <a:srgbClr val="995F16"/>
      </a:accent3>
      <a:accent4>
        <a:srgbClr val="007681"/>
      </a:accent4>
      <a:accent5>
        <a:srgbClr val="CE0037"/>
      </a:accent5>
      <a:accent6>
        <a:srgbClr val="672146"/>
      </a:accent6>
      <a:hlink>
        <a:srgbClr val="53565A"/>
      </a:hlink>
      <a:folHlink>
        <a:srgbClr val="53565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ts val="3000"/>
          </a:lnSpc>
          <a:defRPr sz="2400" smtClean="0"/>
        </a:defPPr>
      </a:lstStyle>
    </a:txDef>
  </a:objectDefaults>
  <a:extraClrSchemeLst/>
  <a:extLst>
    <a:ext uri="{05A4C25C-085E-4340-85A3-A5531E510DB2}">
      <thm15:themeFamily xmlns:thm15="http://schemas.microsoft.com/office/thememl/2012/main" name="Skogslabbet_PPT_Mall_220427" id="{D614692A-F0BC-3B41-B2EF-AB781B961FD8}" vid="{3FD1E853-3035-EC45-860F-E89CA7C4984D}"/>
    </a:ext>
  </a:extLst>
</a:theme>
</file>

<file path=ppt/theme/theme4.xml><?xml version="1.0" encoding="utf-8"?>
<a:theme xmlns:a="http://schemas.openxmlformats.org/drawingml/2006/main" name="Skogslabbet - Klorofyll">
  <a:themeElements>
    <a:clrScheme name="Skogslabbet">
      <a:dk1>
        <a:srgbClr val="000000"/>
      </a:dk1>
      <a:lt1>
        <a:srgbClr val="DBECD4"/>
      </a:lt1>
      <a:dk2>
        <a:srgbClr val="154633"/>
      </a:dk2>
      <a:lt2>
        <a:srgbClr val="FBD6C8"/>
      </a:lt2>
      <a:accent1>
        <a:srgbClr val="154734"/>
      </a:accent1>
      <a:accent2>
        <a:srgbClr val="509E2F"/>
      </a:accent2>
      <a:accent3>
        <a:srgbClr val="995F16"/>
      </a:accent3>
      <a:accent4>
        <a:srgbClr val="007681"/>
      </a:accent4>
      <a:accent5>
        <a:srgbClr val="CE0037"/>
      </a:accent5>
      <a:accent6>
        <a:srgbClr val="672146"/>
      </a:accent6>
      <a:hlink>
        <a:srgbClr val="000000"/>
      </a:hlink>
      <a:folHlink>
        <a:srgbClr val="000000"/>
      </a:folHlink>
    </a:clrScheme>
    <a:fontScheme name="SL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ts val="3000"/>
          </a:lnSpc>
          <a:defRPr sz="2400" smtClean="0"/>
        </a:defPPr>
      </a:lstStyle>
    </a:txDef>
  </a:objectDefaults>
  <a:extraClrSchemeLst/>
  <a:extLst>
    <a:ext uri="{05A4C25C-085E-4340-85A3-A5531E510DB2}">
      <thm15:themeFamily xmlns:thm15="http://schemas.microsoft.com/office/thememl/2012/main" name="SLU ppt mall_16x9_Svensk_20190503.potx" id="{2B56E94F-9344-4C56-94FD-10E69C0FE173}" vid="{DFDB6864-2271-4AB5-9124-2E6B5F4FA07C}"/>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d358615-c749-462e-b141-ebbf7cdbce9a" xsi:nil="true"/>
    <lcf76f155ced4ddcb4097134ff3c332f xmlns="9c950a28-eb4a-4f43-b9f9-45c02166cf8c">
      <Terms xmlns="http://schemas.microsoft.com/office/infopath/2007/PartnerControls"/>
    </lcf76f155ced4ddcb4097134ff3c332f>
    <Kanarkiveras xmlns="9c950a28-eb4a-4f43-b9f9-45c02166cf8c">true</Kanarkivera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50631653F924324698BE7D90F97B627A" ma:contentTypeVersion="20" ma:contentTypeDescription="Skapa ett nytt dokument." ma:contentTypeScope="" ma:versionID="3ea85bf8c50649bdb84623a886acabbe">
  <xsd:schema xmlns:xsd="http://www.w3.org/2001/XMLSchema" xmlns:xs="http://www.w3.org/2001/XMLSchema" xmlns:p="http://schemas.microsoft.com/office/2006/metadata/properties" xmlns:ns2="1d358615-c749-462e-b141-ebbf7cdbce9a" xmlns:ns3="9c950a28-eb4a-4f43-b9f9-45c02166cf8c" targetNamespace="http://schemas.microsoft.com/office/2006/metadata/properties" ma:root="true" ma:fieldsID="5b5c5f90deb0e19cc53176b685b15c4e" ns2:_="" ns3:_="">
    <xsd:import namespace="1d358615-c749-462e-b141-ebbf7cdbce9a"/>
    <xsd:import namespace="9c950a28-eb4a-4f43-b9f9-45c02166cf8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3:MediaServiceAutoKeyPoints" minOccurs="0"/>
                <xsd:element ref="ns3:MediaServiceKeyPoints" minOccurs="0"/>
                <xsd:element ref="ns3:Kanarkivera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358615-c749-462e-b141-ebbf7cdbce9a"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TaxCatchAll" ma:index="24" nillable="true" ma:displayName="Taxonomy Catch All Column" ma:hidden="true" ma:list="{77465500-9256-4092-9b36-834d7d989053}" ma:internalName="TaxCatchAll" ma:showField="CatchAllData" ma:web="1d358615-c749-462e-b141-ebbf7cdbce9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950a28-eb4a-4f43-b9f9-45c02166cf8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Kanarkiveras" ma:index="20" nillable="true" ma:displayName="Kan arkiveras" ma:default="1" ma:format="Dropdown" ma:internalName="Kanarkiveras">
      <xsd:simpleType>
        <xsd:restriction base="dms:Boolea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352301d2-a180-4e7a-9452-ab8a182b1d5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A03062-45BA-4F08-BB03-17FB2CA92FB2}">
  <ds:schemaRefs>
    <ds:schemaRef ds:uri="http://schemas.microsoft.com/sharepoint/v3/contenttype/forms"/>
  </ds:schemaRefs>
</ds:datastoreItem>
</file>

<file path=customXml/itemProps2.xml><?xml version="1.0" encoding="utf-8"?>
<ds:datastoreItem xmlns:ds="http://schemas.openxmlformats.org/officeDocument/2006/customXml" ds:itemID="{19520AA3-498F-4A62-8520-47CAA259E36B}">
  <ds:schemaRefs>
    <ds:schemaRef ds:uri="1d358615-c749-462e-b141-ebbf7cdbce9a"/>
    <ds:schemaRef ds:uri="http://www.w3.org/XML/1998/namespace"/>
    <ds:schemaRef ds:uri="http://purl.org/dc/dcmitype/"/>
    <ds:schemaRef ds:uri="http://purl.org/dc/term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9c950a28-eb4a-4f43-b9f9-45c02166cf8c"/>
  </ds:schemaRefs>
</ds:datastoreItem>
</file>

<file path=customXml/itemProps3.xml><?xml version="1.0" encoding="utf-8"?>
<ds:datastoreItem xmlns:ds="http://schemas.openxmlformats.org/officeDocument/2006/customXml" ds:itemID="{0EAAFDA3-D949-405A-88EA-913E63F642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358615-c749-462e-b141-ebbf7cdbce9a"/>
    <ds:schemaRef ds:uri="9c950a28-eb4a-4f43-b9f9-45c02166cf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13b610e-d3b5-490f-b165-988100e8232a}" enabled="1" method="Standard" siteId="{5a4ba6f9-f531-4f32-9467-398f19e69de4}" contentBits="1" removed="0"/>
</clbl:labelList>
</file>

<file path=docProps/app.xml><?xml version="1.0" encoding="utf-8"?>
<Properties xmlns="http://schemas.openxmlformats.org/officeDocument/2006/extended-properties" xmlns:vt="http://schemas.openxmlformats.org/officeDocument/2006/docPropsVTypes">
  <Template/>
  <TotalTime>455</TotalTime>
  <Words>3486</Words>
  <Application>Microsoft Office PowerPoint</Application>
  <PresentationFormat>Bredbild</PresentationFormat>
  <Paragraphs>484</Paragraphs>
  <Slides>17</Slides>
  <Notes>17</Notes>
  <HiddenSlides>0</HiddenSlides>
  <MMClips>0</MMClips>
  <ScaleCrop>false</ScaleCrop>
  <HeadingPairs>
    <vt:vector size="6" baseType="variant">
      <vt:variant>
        <vt:lpstr>Använt teckensnitt</vt:lpstr>
      </vt:variant>
      <vt:variant>
        <vt:i4>4</vt:i4>
      </vt:variant>
      <vt:variant>
        <vt:lpstr>Tema</vt:lpstr>
      </vt:variant>
      <vt:variant>
        <vt:i4>4</vt:i4>
      </vt:variant>
      <vt:variant>
        <vt:lpstr>Bildrubriker</vt:lpstr>
      </vt:variant>
      <vt:variant>
        <vt:i4>17</vt:i4>
      </vt:variant>
    </vt:vector>
  </HeadingPairs>
  <TitlesOfParts>
    <vt:vector size="25" baseType="lpstr">
      <vt:lpstr>Aptos</vt:lpstr>
      <vt:lpstr>Arial</vt:lpstr>
      <vt:lpstr>Calibri</vt:lpstr>
      <vt:lpstr>Helvetica</vt:lpstr>
      <vt:lpstr>Skogslabbet - Klorofyll</vt:lpstr>
      <vt:lpstr>Skogslabbet - Vit</vt:lpstr>
      <vt:lpstr>Skogslabbet - Aprikos</vt:lpstr>
      <vt:lpstr>Skogslabbet - Klorofyll</vt:lpstr>
      <vt:lpstr>Skogslådan</vt:lpstr>
      <vt:lpstr>Introticket: Vad används skogen till?</vt:lpstr>
      <vt:lpstr>Vad finns i skogslådan? Känn och lukta på skogen</vt:lpstr>
      <vt:lpstr>Rubrik</vt:lpstr>
      <vt:lpstr>Rubrik</vt:lpstr>
      <vt:lpstr>Processat skogsmaterial</vt:lpstr>
      <vt:lpstr>Processat skogsmaterial</vt:lpstr>
      <vt:lpstr>Träd till molekyl</vt:lpstr>
      <vt:lpstr>Träd till molekyl</vt:lpstr>
      <vt:lpstr>Exitticket: Vad används skogen till?</vt:lpstr>
      <vt:lpstr>Ekosystemtjänster från skogen</vt:lpstr>
      <vt:lpstr>Vad är skogen bra för?</vt:lpstr>
      <vt:lpstr>Innehåll 1</vt:lpstr>
      <vt:lpstr>Innehåll.</vt:lpstr>
      <vt:lpstr>Innehåll 4</vt:lpstr>
      <vt:lpstr>Innehåll 2</vt:lpstr>
      <vt:lpstr>Referenser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Malin Bringeback</dc:creator>
  <cp:lastModifiedBy>Jessika Lagrelius</cp:lastModifiedBy>
  <cp:revision>13</cp:revision>
  <cp:lastPrinted>2024-01-24T13:48:44Z</cp:lastPrinted>
  <dcterms:created xsi:type="dcterms:W3CDTF">2019-10-14T10:43:31Z</dcterms:created>
  <dcterms:modified xsi:type="dcterms:W3CDTF">2026-10-15T07:43:32Z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0x01010050631653F924324698BE7D90F97B627A</vt:lpwstr>
  </property>
  <property fmtid="{D5CDD505-2E9C-101B-9397-08002B2CF9AE}" pid="3" name="MediaServiceImageTags">
    <vt:lpwstr/>
  </property>
  <property fmtid="{D5CDD505-2E9C-101B-9397-08002B2CF9AE}" pid="4" name="ClassificationContentMarkingHeaderLocations">
    <vt:lpwstr>Skogslabbet - Klorofyll:5\Skogslabbet - Vit:5\Skogslabbet - Aprikos:5\Skogslabbet - Klorofyll:5\Skogslabbet - Klorofyll:5\Skogslabbet - Klorofyll:5\Skogslabbet - Klorofyll:5\Skogslabbet - Klorofyll:5</vt:lpwstr>
  </property>
  <property fmtid="{D5CDD505-2E9C-101B-9397-08002B2CF9AE}" pid="5" name="ClassificationContentMarkingHeaderText">
    <vt:lpwstr>Begränsad delning</vt:lpwstr>
  </property>
</Properties>
</file>