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801" r:id="rId5"/>
    <p:sldMasterId id="2147483789" r:id="rId6"/>
  </p:sldMasterIdLst>
  <p:notesMasterIdLst>
    <p:notesMasterId r:id="rId35"/>
  </p:notesMasterIdLst>
  <p:sldIdLst>
    <p:sldId id="256" r:id="rId7"/>
    <p:sldId id="258" r:id="rId8"/>
    <p:sldId id="259" r:id="rId9"/>
    <p:sldId id="260" r:id="rId10"/>
    <p:sldId id="261" r:id="rId11"/>
    <p:sldId id="285" r:id="rId12"/>
    <p:sldId id="278" r:id="rId13"/>
    <p:sldId id="279" r:id="rId14"/>
    <p:sldId id="280" r:id="rId15"/>
    <p:sldId id="262" r:id="rId16"/>
    <p:sldId id="263" r:id="rId17"/>
    <p:sldId id="264" r:id="rId18"/>
    <p:sldId id="286" r:id="rId19"/>
    <p:sldId id="287" r:id="rId20"/>
    <p:sldId id="288" r:id="rId21"/>
    <p:sldId id="289" r:id="rId22"/>
    <p:sldId id="265" r:id="rId23"/>
    <p:sldId id="266" r:id="rId24"/>
    <p:sldId id="267" r:id="rId25"/>
    <p:sldId id="277" r:id="rId26"/>
    <p:sldId id="268" r:id="rId27"/>
    <p:sldId id="269" r:id="rId28"/>
    <p:sldId id="270" r:id="rId29"/>
    <p:sldId id="271" r:id="rId30"/>
    <p:sldId id="272" r:id="rId31"/>
    <p:sldId id="273" r:id="rId32"/>
    <p:sldId id="274" r:id="rId33"/>
    <p:sldId id="275"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2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A6B15B-EA67-F29D-EA74-270E27829936}" name="Linnea Åkerberg" initials="LÅ" userId="S::linnea@advant.se::bacf3152-3bd3-4df1-b0f1-24347c818fdc" providerId="AD"/>
  <p188:author id="{F5C013CA-E259-2B91-0759-41179478CEC2}" name="Jessika Lagrelius" initials="JL" userId="S::jessika.lagrelius@slu.se::8f3832ac-1e66-464c-b44a-92b03734e5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004952"/>
    <a:srgbClr val="FBD7C9"/>
    <a:srgbClr val="FFFFFF"/>
    <a:srgbClr val="154734"/>
    <a:srgbClr val="FF585D"/>
    <a:srgbClr val="DCECD5"/>
    <a:srgbClr val="FEF3EF"/>
    <a:srgbClr val="E6E6E6"/>
    <a:srgbClr val="CE0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33550-D010-4CC9-AF27-076BC916FBD3}" v="2" dt="2022-08-08T09:07:38.040"/>
    <p1510:client id="{056AC4C3-9EBB-412E-9386-0FF259EA2380}" v="141" dt="2022-08-11T12:24:44.088"/>
    <p1510:client id="{0E37E860-A21E-4817-9E8B-769EA8D50AC0}" v="41" dt="2022-04-27T07:31:52.774"/>
    <p1510:client id="{1A9BDC22-6B46-F347-8D89-2AC5EC4EFA8E}" v="8" dt="2022-04-27T07:22:39.145"/>
    <p1510:client id="{1BBFD8CA-BCA0-4F13-A413-D3F0A2A8B20E}" v="4" dt="2022-08-08T11:07:29.054"/>
    <p1510:client id="{405CD395-8A33-427B-A1C0-FEB53C402B5F}" v="16" dt="2022-06-27T17:12:21.440"/>
    <p1510:client id="{5EB8F565-5895-1842-BF68-0FDFD8C3012A}" v="1" dt="2022-04-27T10:48:53.075"/>
    <p1510:client id="{66199915-CF75-4918-8030-1EF3928B4946}" v="5" dt="2022-08-11T13:25:18.694"/>
    <p1510:client id="{92EA0DA6-7FEE-4495-8210-D4798DAF4A2C}" v="81" dt="2022-08-08T14:35:48.093"/>
    <p1510:client id="{A25ADF05-E75A-4A24-A9BD-B862A013A29F}" v="70" dt="2022-06-27T11:05:35.036"/>
    <p1510:client id="{BA026BC0-A85A-4274-BD67-FAFB999D76E4}" v="2" dt="2022-08-11T10:48:39.354"/>
    <p1510:client id="{C01A2413-5362-4354-A187-1A6EE40213C5}" v="54" dt="2022-04-27T10:07:19.186"/>
    <p1510:client id="{DF906CE5-59C9-427A-978D-9975DBE2B3A5}" v="1" dt="2022-08-11T11:46:56.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01" autoAdjust="0"/>
  </p:normalViewPr>
  <p:slideViewPr>
    <p:cSldViewPr snapToGrid="0">
      <p:cViewPr varScale="1">
        <p:scale>
          <a:sx n="137" d="100"/>
          <a:sy n="137" d="100"/>
        </p:scale>
        <p:origin x="1176" y="126"/>
      </p:cViewPr>
      <p:guideLst>
        <p:guide orient="horz" pos="3997"/>
        <p:guide pos="32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orén" userId="S::anna.moren@slu.se::a1592141-7308-40c3-8f47-5e18fdb62660" providerId="AD" clId="Web-{BA026BC0-A85A-4274-BD67-FAFB999D76E4}"/>
    <pc:docChg chg="">
      <pc:chgData name="Anna Morén" userId="S::anna.moren@slu.se::a1592141-7308-40c3-8f47-5e18fdb62660" providerId="AD" clId="Web-{BA026BC0-A85A-4274-BD67-FAFB999D76E4}" dt="2022-08-11T10:48:39.354" v="1"/>
      <pc:docMkLst>
        <pc:docMk/>
      </pc:docMkLst>
      <pc:sldChg chg="delCm">
        <pc:chgData name="Anna Morén" userId="S::anna.moren@slu.se::a1592141-7308-40c3-8f47-5e18fdb62660" providerId="AD" clId="Web-{BA026BC0-A85A-4274-BD67-FAFB999D76E4}" dt="2022-08-11T10:48:34.666" v="0"/>
        <pc:sldMkLst>
          <pc:docMk/>
          <pc:sldMk cId="2421110902" sldId="256"/>
        </pc:sldMkLst>
      </pc:sldChg>
      <pc:sldChg chg="delCm">
        <pc:chgData name="Anna Morén" userId="S::anna.moren@slu.se::a1592141-7308-40c3-8f47-5e18fdb62660" providerId="AD" clId="Web-{BA026BC0-A85A-4274-BD67-FAFB999D76E4}" dt="2022-08-11T10:48:39.354" v="1"/>
        <pc:sldMkLst>
          <pc:docMk/>
          <pc:sldMk cId="1505018389" sldId="258"/>
        </pc:sldMkLst>
      </pc:sldChg>
    </pc:docChg>
  </pc:docChgLst>
  <pc:docChgLst>
    <pc:chgData name="Jessika Lagrelius" userId="S::jessika.lagrelius@slu.se::8f3832ac-1e66-464c-b44a-92b03734e598" providerId="AD" clId="Web-{92EA0DA6-7FEE-4495-8210-D4798DAF4A2C}"/>
    <pc:docChg chg="modSld">
      <pc:chgData name="Jessika Lagrelius" userId="S::jessika.lagrelius@slu.se::8f3832ac-1e66-464c-b44a-92b03734e598" providerId="AD" clId="Web-{92EA0DA6-7FEE-4495-8210-D4798DAF4A2C}" dt="2022-08-08T14:35:48.093" v="80" actId="20577"/>
      <pc:docMkLst>
        <pc:docMk/>
      </pc:docMkLst>
      <pc:sldChg chg="modSp">
        <pc:chgData name="Jessika Lagrelius" userId="S::jessika.lagrelius@slu.se::8f3832ac-1e66-464c-b44a-92b03734e598" providerId="AD" clId="Web-{92EA0DA6-7FEE-4495-8210-D4798DAF4A2C}" dt="2022-08-08T14:35:48.093" v="80" actId="20577"/>
        <pc:sldMkLst>
          <pc:docMk/>
          <pc:sldMk cId="1079791862" sldId="275"/>
        </pc:sldMkLst>
        <pc:spChg chg="mod">
          <ac:chgData name="Jessika Lagrelius" userId="S::jessika.lagrelius@slu.se::8f3832ac-1e66-464c-b44a-92b03734e598" providerId="AD" clId="Web-{92EA0DA6-7FEE-4495-8210-D4798DAF4A2C}" dt="2022-08-08T14:35:48.093" v="80" actId="20577"/>
          <ac:spMkLst>
            <pc:docMk/>
            <pc:sldMk cId="1079791862" sldId="275"/>
            <ac:spMk id="3" creationId="{00000000-0000-0000-0000-000000000000}"/>
          </ac:spMkLst>
        </pc:spChg>
      </pc:sldChg>
    </pc:docChg>
  </pc:docChgLst>
  <pc:docChgLst>
    <pc:chgData name="Anna Morén" userId="S::anna.moren@slu.se::a1592141-7308-40c3-8f47-5e18fdb62660" providerId="AD" clId="Web-{DF906CE5-59C9-427A-978D-9975DBE2B3A5}"/>
    <pc:docChg chg="modSld">
      <pc:chgData name="Anna Morén" userId="S::anna.moren@slu.se::a1592141-7308-40c3-8f47-5e18fdb62660" providerId="AD" clId="Web-{DF906CE5-59C9-427A-978D-9975DBE2B3A5}" dt="2022-08-11T11:46:56.593" v="4"/>
      <pc:docMkLst>
        <pc:docMk/>
      </pc:docMkLst>
      <pc:sldChg chg="modNotes">
        <pc:chgData name="Anna Morén" userId="S::anna.moren@slu.se::a1592141-7308-40c3-8f47-5e18fdb62660" providerId="AD" clId="Web-{DF906CE5-59C9-427A-978D-9975DBE2B3A5}" dt="2022-08-11T11:46:56.593" v="4"/>
        <pc:sldMkLst>
          <pc:docMk/>
          <pc:sldMk cId="1505018389" sldId="258"/>
        </pc:sldMkLst>
      </pc:sldChg>
    </pc:docChg>
  </pc:docChgLst>
  <pc:docChgLst>
    <pc:chgData name="Anna Loden" userId="S::anna.loden_umu.se#ext#@svelantbruksuniversitet.onmicrosoft.com::eadf6c2e-e09a-4087-939c-cf53abc3717a" providerId="AD" clId="Web-{405CD395-8A33-427B-A1C0-FEB53C402B5F}"/>
    <pc:docChg chg="modSld">
      <pc:chgData name="Anna Loden" userId="S::anna.loden_umu.se#ext#@svelantbruksuniversitet.onmicrosoft.com::eadf6c2e-e09a-4087-939c-cf53abc3717a" providerId="AD" clId="Web-{405CD395-8A33-427B-A1C0-FEB53C402B5F}" dt="2022-06-27T17:12:19.081" v="9" actId="20577"/>
      <pc:docMkLst>
        <pc:docMk/>
      </pc:docMkLst>
      <pc:sldChg chg="modSp">
        <pc:chgData name="Anna Loden" userId="S::anna.loden_umu.se#ext#@svelantbruksuniversitet.onmicrosoft.com::eadf6c2e-e09a-4087-939c-cf53abc3717a" providerId="AD" clId="Web-{405CD395-8A33-427B-A1C0-FEB53C402B5F}" dt="2022-06-27T17:12:19.081" v="9" actId="20577"/>
        <pc:sldMkLst>
          <pc:docMk/>
          <pc:sldMk cId="3975044404" sldId="273"/>
        </pc:sldMkLst>
        <pc:spChg chg="mod">
          <ac:chgData name="Anna Loden" userId="S::anna.loden_umu.se#ext#@svelantbruksuniversitet.onmicrosoft.com::eadf6c2e-e09a-4087-939c-cf53abc3717a" providerId="AD" clId="Web-{405CD395-8A33-427B-A1C0-FEB53C402B5F}" dt="2022-06-27T17:12:19.081" v="9" actId="20577"/>
          <ac:spMkLst>
            <pc:docMk/>
            <pc:sldMk cId="3975044404" sldId="273"/>
            <ac:spMk id="3" creationId="{24DE2A2C-EADD-C13E-BE3A-4034FE468624}"/>
          </ac:spMkLst>
        </pc:spChg>
      </pc:sldChg>
    </pc:docChg>
  </pc:docChgLst>
  <pc:docChgLst>
    <pc:chgData name="Jessika Lagrelius" userId="S::jessika.lagrelius@slu.se::8f3832ac-1e66-464c-b44a-92b03734e598" providerId="AD" clId="Web-{1BBFD8CA-BCA0-4F13-A413-D3F0A2A8B20E}"/>
    <pc:docChg chg="mod modSld">
      <pc:chgData name="Jessika Lagrelius" userId="S::jessika.lagrelius@slu.se::8f3832ac-1e66-464c-b44a-92b03734e598" providerId="AD" clId="Web-{1BBFD8CA-BCA0-4F13-A413-D3F0A2A8B20E}" dt="2022-08-08T11:07:28.241" v="2" actId="20577"/>
      <pc:docMkLst>
        <pc:docMk/>
      </pc:docMkLst>
      <pc:sldChg chg="addCm">
        <pc:chgData name="Jessika Lagrelius" userId="S::jessika.lagrelius@slu.se::8f3832ac-1e66-464c-b44a-92b03734e598" providerId="AD" clId="Web-{1BBFD8CA-BCA0-4F13-A413-D3F0A2A8B20E}" dt="2022-08-08T11:06:19.084" v="1"/>
        <pc:sldMkLst>
          <pc:docMk/>
          <pc:sldMk cId="2421110902" sldId="256"/>
        </pc:sldMkLst>
      </pc:sldChg>
      <pc:sldChg chg="modSp">
        <pc:chgData name="Jessika Lagrelius" userId="S::jessika.lagrelius@slu.se::8f3832ac-1e66-464c-b44a-92b03734e598" providerId="AD" clId="Web-{1BBFD8CA-BCA0-4F13-A413-D3F0A2A8B20E}" dt="2022-08-08T11:07:28.241" v="2" actId="20577"/>
        <pc:sldMkLst>
          <pc:docMk/>
          <pc:sldMk cId="1928873943" sldId="272"/>
        </pc:sldMkLst>
        <pc:spChg chg="mod">
          <ac:chgData name="Jessika Lagrelius" userId="S::jessika.lagrelius@slu.se::8f3832ac-1e66-464c-b44a-92b03734e598" providerId="AD" clId="Web-{1BBFD8CA-BCA0-4F13-A413-D3F0A2A8B20E}" dt="2022-08-08T11:07:28.241" v="2" actId="20577"/>
          <ac:spMkLst>
            <pc:docMk/>
            <pc:sldMk cId="1928873943" sldId="272"/>
            <ac:spMk id="3" creationId="{00000000-0000-0000-0000-000000000000}"/>
          </ac:spMkLst>
        </pc:spChg>
      </pc:sldChg>
    </pc:docChg>
  </pc:docChgLst>
  <pc:docChgLst>
    <pc:chgData name="Jessika Lagrelius" userId="S::jessika.lagrelius@slu.se::8f3832ac-1e66-464c-b44a-92b03734e598" providerId="AD" clId="Web-{A25ADF05-E75A-4A24-A9BD-B862A013A29F}"/>
    <pc:docChg chg="modSld">
      <pc:chgData name="Jessika Lagrelius" userId="S::jessika.lagrelius@slu.se::8f3832ac-1e66-464c-b44a-92b03734e598" providerId="AD" clId="Web-{A25ADF05-E75A-4A24-A9BD-B862A013A29F}" dt="2022-06-27T11:05:32.364" v="38" actId="20577"/>
      <pc:docMkLst>
        <pc:docMk/>
      </pc:docMkLst>
      <pc:sldChg chg="addSp modSp">
        <pc:chgData name="Jessika Lagrelius" userId="S::jessika.lagrelius@slu.se::8f3832ac-1e66-464c-b44a-92b03734e598" providerId="AD" clId="Web-{A25ADF05-E75A-4A24-A9BD-B862A013A29F}" dt="2022-06-27T11:05:32.364" v="38" actId="20577"/>
        <pc:sldMkLst>
          <pc:docMk/>
          <pc:sldMk cId="3975044404" sldId="273"/>
        </pc:sldMkLst>
        <pc:spChg chg="add mod">
          <ac:chgData name="Jessika Lagrelius" userId="S::jessika.lagrelius@slu.se::8f3832ac-1e66-464c-b44a-92b03734e598" providerId="AD" clId="Web-{A25ADF05-E75A-4A24-A9BD-B862A013A29F}" dt="2022-06-27T11:05:32.364" v="38" actId="20577"/>
          <ac:spMkLst>
            <pc:docMk/>
            <pc:sldMk cId="3975044404" sldId="273"/>
            <ac:spMk id="3" creationId="{24DE2A2C-EADD-C13E-BE3A-4034FE468624}"/>
          </ac:spMkLst>
        </pc:spChg>
      </pc:sldChg>
    </pc:docChg>
  </pc:docChgLst>
  <pc:docChgLst>
    <pc:chgData name="Anna Morén" userId="S::anna.moren@slu.se::a1592141-7308-40c3-8f47-5e18fdb62660" providerId="AD" clId="Web-{66199915-CF75-4918-8030-1EF3928B4946}"/>
    <pc:docChg chg="modSld">
      <pc:chgData name="Anna Morén" userId="S::anna.moren@slu.se::a1592141-7308-40c3-8f47-5e18fdb62660" providerId="AD" clId="Web-{66199915-CF75-4918-8030-1EF3928B4946}" dt="2022-08-11T13:25:18.413" v="6" actId="14100"/>
      <pc:docMkLst>
        <pc:docMk/>
      </pc:docMkLst>
      <pc:sldChg chg="modNotes">
        <pc:chgData name="Anna Morén" userId="S::anna.moren@slu.se::a1592141-7308-40c3-8f47-5e18fdb62660" providerId="AD" clId="Web-{66199915-CF75-4918-8030-1EF3928B4946}" dt="2022-08-11T13:25:08.397" v="2"/>
        <pc:sldMkLst>
          <pc:docMk/>
          <pc:sldMk cId="1284146333" sldId="274"/>
        </pc:sldMkLst>
      </pc:sldChg>
      <pc:sldChg chg="modSp">
        <pc:chgData name="Anna Morén" userId="S::anna.moren@slu.se::a1592141-7308-40c3-8f47-5e18fdb62660" providerId="AD" clId="Web-{66199915-CF75-4918-8030-1EF3928B4946}" dt="2022-08-11T13:25:18.413" v="6" actId="14100"/>
        <pc:sldMkLst>
          <pc:docMk/>
          <pc:sldMk cId="1079791862" sldId="275"/>
        </pc:sldMkLst>
        <pc:spChg chg="mod">
          <ac:chgData name="Anna Morén" userId="S::anna.moren@slu.se::a1592141-7308-40c3-8f47-5e18fdb62660" providerId="AD" clId="Web-{66199915-CF75-4918-8030-1EF3928B4946}" dt="2022-08-11T13:25:18.413" v="6" actId="14100"/>
          <ac:spMkLst>
            <pc:docMk/>
            <pc:sldMk cId="1079791862" sldId="275"/>
            <ac:spMk id="3" creationId="{00000000-0000-0000-0000-000000000000}"/>
          </ac:spMkLst>
        </pc:spChg>
      </pc:sldChg>
    </pc:docChg>
  </pc:docChgLst>
  <pc:docChgLst>
    <pc:chgData name="Jessika Lagrelius" userId="S::jessika.lagrelius@slu.se::8f3832ac-1e66-464c-b44a-92b03734e598" providerId="AD" clId="Web-{04B33550-D010-4CC9-AF27-076BC916FBD3}"/>
    <pc:docChg chg="modSld">
      <pc:chgData name="Jessika Lagrelius" userId="S::jessika.lagrelius@slu.se::8f3832ac-1e66-464c-b44a-92b03734e598" providerId="AD" clId="Web-{04B33550-D010-4CC9-AF27-076BC916FBD3}" dt="2022-08-08T09:07:33.821" v="0" actId="20577"/>
      <pc:docMkLst>
        <pc:docMk/>
      </pc:docMkLst>
      <pc:sldChg chg="modSp">
        <pc:chgData name="Jessika Lagrelius" userId="S::jessika.lagrelius@slu.se::8f3832ac-1e66-464c-b44a-92b03734e598" providerId="AD" clId="Web-{04B33550-D010-4CC9-AF27-076BC916FBD3}" dt="2022-08-08T09:07:33.821" v="0" actId="20577"/>
        <pc:sldMkLst>
          <pc:docMk/>
          <pc:sldMk cId="435972828" sldId="276"/>
        </pc:sldMkLst>
        <pc:spChg chg="mod">
          <ac:chgData name="Jessika Lagrelius" userId="S::jessika.lagrelius@slu.se::8f3832ac-1e66-464c-b44a-92b03734e598" providerId="AD" clId="Web-{04B33550-D010-4CC9-AF27-076BC916FBD3}" dt="2022-08-08T09:07:33.821" v="0" actId="20577"/>
          <ac:spMkLst>
            <pc:docMk/>
            <pc:sldMk cId="435972828" sldId="276"/>
            <ac:spMk id="2" creationId="{FE21876C-5A33-FF54-9C34-20F0D7ADF92D}"/>
          </ac:spMkLst>
        </pc:spChg>
      </pc:sldChg>
    </pc:docChg>
  </pc:docChgLst>
  <pc:docChgLst>
    <pc:chgData name="Anna Morén" userId="S::anna.moren@slu.se::a1592141-7308-40c3-8f47-5e18fdb62660" providerId="AD" clId="Web-{056AC4C3-9EBB-412E-9386-0FF259EA2380}"/>
    <pc:docChg chg="modSld">
      <pc:chgData name="Anna Morén" userId="S::anna.moren@slu.se::a1592141-7308-40c3-8f47-5e18fdb62660" providerId="AD" clId="Web-{056AC4C3-9EBB-412E-9386-0FF259EA2380}" dt="2022-08-11T12:24:44.088" v="208" actId="20577"/>
      <pc:docMkLst>
        <pc:docMk/>
      </pc:docMkLst>
      <pc:sldChg chg="modNotes">
        <pc:chgData name="Anna Morén" userId="S::anna.moren@slu.se::a1592141-7308-40c3-8f47-5e18fdb62660" providerId="AD" clId="Web-{056AC4C3-9EBB-412E-9386-0FF259EA2380}" dt="2022-08-11T11:47:59.381" v="1"/>
        <pc:sldMkLst>
          <pc:docMk/>
          <pc:sldMk cId="1505018389" sldId="258"/>
        </pc:sldMkLst>
      </pc:sldChg>
      <pc:sldChg chg="modNotes">
        <pc:chgData name="Anna Morén" userId="S::anna.moren@slu.se::a1592141-7308-40c3-8f47-5e18fdb62660" providerId="AD" clId="Web-{056AC4C3-9EBB-412E-9386-0FF259EA2380}" dt="2022-08-11T11:51:13.633" v="41"/>
        <pc:sldMkLst>
          <pc:docMk/>
          <pc:sldMk cId="1917764427" sldId="261"/>
        </pc:sldMkLst>
      </pc:sldChg>
      <pc:sldChg chg="delCm modNotes">
        <pc:chgData name="Anna Morén" userId="S::anna.moren@slu.se::a1592141-7308-40c3-8f47-5e18fdb62660" providerId="AD" clId="Web-{056AC4C3-9EBB-412E-9386-0FF259EA2380}" dt="2022-08-11T11:54:17.963" v="87"/>
        <pc:sldMkLst>
          <pc:docMk/>
          <pc:sldMk cId="2665768705" sldId="264"/>
        </pc:sldMkLst>
      </pc:sldChg>
      <pc:sldChg chg="modNotes">
        <pc:chgData name="Anna Morén" userId="S::anna.moren@slu.se::a1592141-7308-40c3-8f47-5e18fdb62660" providerId="AD" clId="Web-{056AC4C3-9EBB-412E-9386-0FF259EA2380}" dt="2022-08-11T12:16:36.482" v="112"/>
        <pc:sldMkLst>
          <pc:docMk/>
          <pc:sldMk cId="2034611769" sldId="268"/>
        </pc:sldMkLst>
      </pc:sldChg>
      <pc:sldChg chg="modNotes">
        <pc:chgData name="Anna Morén" userId="S::anna.moren@slu.se::a1592141-7308-40c3-8f47-5e18fdb62660" providerId="AD" clId="Web-{056AC4C3-9EBB-412E-9386-0FF259EA2380}" dt="2022-08-11T12:20:21.762" v="156"/>
        <pc:sldMkLst>
          <pc:docMk/>
          <pc:sldMk cId="4038215494" sldId="271"/>
        </pc:sldMkLst>
      </pc:sldChg>
      <pc:sldChg chg="modSp">
        <pc:chgData name="Anna Morén" userId="S::anna.moren@slu.se::a1592141-7308-40c3-8f47-5e18fdb62660" providerId="AD" clId="Web-{056AC4C3-9EBB-412E-9386-0FF259EA2380}" dt="2022-08-11T12:24:44.088" v="208" actId="20577"/>
        <pc:sldMkLst>
          <pc:docMk/>
          <pc:sldMk cId="1079791862" sldId="275"/>
        </pc:sldMkLst>
        <pc:spChg chg="mod">
          <ac:chgData name="Anna Morén" userId="S::anna.moren@slu.se::a1592141-7308-40c3-8f47-5e18fdb62660" providerId="AD" clId="Web-{056AC4C3-9EBB-412E-9386-0FF259EA2380}" dt="2022-08-11T12:24:44.088" v="208" actId="20577"/>
          <ac:spMkLst>
            <pc:docMk/>
            <pc:sldMk cId="1079791862" sldId="275"/>
            <ac:spMk id="3" creationId="{00000000-0000-0000-0000-000000000000}"/>
          </ac:spMkLst>
        </pc:spChg>
      </pc:sldChg>
      <pc:sldChg chg="delCm">
        <pc:chgData name="Anna Morén" userId="S::anna.moren@slu.se::a1592141-7308-40c3-8f47-5e18fdb62660" providerId="AD" clId="Web-{056AC4C3-9EBB-412E-9386-0FF259EA2380}" dt="2022-08-11T12:15:08.357" v="88"/>
        <pc:sldMkLst>
          <pc:docMk/>
          <pc:sldMk cId="435972828" sldId="276"/>
        </pc:sldMkLst>
      </pc:sldChg>
      <pc:sldChg chg="delCm">
        <pc:chgData name="Anna Morén" userId="S::anna.moren@slu.se::a1592141-7308-40c3-8f47-5e18fdb62660" providerId="AD" clId="Web-{056AC4C3-9EBB-412E-9386-0FF259EA2380}" dt="2022-08-11T11:52:49.681" v="60"/>
        <pc:sldMkLst>
          <pc:docMk/>
          <pc:sldMk cId="1822263839"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5C249-EFF6-47A3-BDE2-4117F6027D2A}" type="datetimeFigureOut">
              <a:rPr lang="sv-SE" smtClean="0"/>
              <a:t>2022-10-04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1706C-E72E-4288-B38A-CFEE4F344B77}" type="slidenum">
              <a:rPr lang="sv-SE" smtClean="0"/>
              <a:t>‹#›</a:t>
            </a:fld>
            <a:endParaRPr lang="sv-SE"/>
          </a:p>
        </p:txBody>
      </p:sp>
    </p:spTree>
    <p:extLst>
      <p:ext uri="{BB962C8B-B14F-4D97-AF65-F5344CB8AC3E}">
        <p14:creationId xmlns:p14="http://schemas.microsoft.com/office/powerpoint/2010/main" val="278298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lobalamalen.se/material/logotyp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r02.safelinks.protection.outlook.com/?url=https%3A%2F%2Fskyddadnatur.naturvardsverket.se%2F&amp;data=05%7C01%7CNiklas.Johansson%40pitea.se%7Ca7c6a36eb591408d123a08da9faa368d%7C00d9152ee7da4eddb1cf9b706245cc51%7C0%7C0%7C637997850653130705%7CUnknown%7CTWFpbGZsb3d8eyJWIjoiMC4wLjAwMDAiLCJQIjoiV2luMzIiLCJBTiI6Ik1haWwiLCJXVCI6Mn0%3D%7C3000%7C%7C%7C&amp;sdata=vba9NK5ZQ%2FoQ5jCMnuwzKPDGDgg5EwsLD9Qk1zl892U%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v.wikipedia.org/wiki/Resilie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turvardsverket.se/amnesomraden/invasiva-frammande-art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nccd.int/actions/great-green-wall-initiativ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lu.se/centrumbildningar-och-projekt/centrum-for-biologisk-mangfald-cbm/biologisk-mangfal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oresurs.uu.se/ettmylleravliv/wp-content/uploads/sites/2/2019/04/Nisse.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ioresurs.uu.se/ettmylleravli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smtClean="0">
                <a:solidFill>
                  <a:schemeClr val="tx1"/>
                </a:solidFill>
                <a:effectLst/>
                <a:latin typeface="+mn-lt"/>
                <a:ea typeface="+mn-ea"/>
                <a:cs typeface="+mn-cs"/>
              </a:rPr>
              <a:t>Globalt </a:t>
            </a:r>
            <a:r>
              <a:rPr lang="sv-SE" sz="1200" b="1" i="0" kern="1200" dirty="0">
                <a:solidFill>
                  <a:schemeClr val="tx1"/>
                </a:solidFill>
                <a:effectLst/>
                <a:latin typeface="+mn-lt"/>
                <a:ea typeface="+mn-ea"/>
                <a:cs typeface="+mn-cs"/>
              </a:rPr>
              <a:t>mål 15: </a:t>
            </a:r>
            <a:r>
              <a:rPr lang="sv-SE" sz="1200" b="0" i="0" kern="1200" dirty="0">
                <a:solidFill>
                  <a:schemeClr val="tx1"/>
                </a:solidFill>
                <a:effectLst/>
                <a:latin typeface="+mn-lt"/>
                <a:ea typeface="+mn-ea"/>
                <a:cs typeface="+mn-cs"/>
              </a:rPr>
              <a:t>Beskriv vad det globala innehållet innehåller. Från globala mål-hemsidan kan följande läsas: ”Skydda, återställa och främja ett hållbart nyttjande av landbaserade ekosystem, hållbart bruka skogar, bekämpa ökenspridning, hejda och vrida tillbaka markförstöringen samt hejda förlusten av biologisk mångfald.” </a:t>
            </a:r>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Illustration:</a:t>
            </a:r>
            <a:r>
              <a:rPr lang="sv-SE" dirty="0" smtClean="0"/>
              <a:t> UNDP. Logotyper. </a:t>
            </a:r>
            <a:r>
              <a:rPr lang="sv-SE" dirty="0" smtClean="0">
                <a:hlinkClick r:id="rId3"/>
              </a:rPr>
              <a:t>https://www.globalamalen.se/material/logotyper/</a:t>
            </a:r>
            <a:r>
              <a:rPr lang="sv-SE" dirty="0" smtClean="0"/>
              <a:t>. Senast besökt 2022-01-10. </a:t>
            </a:r>
            <a:endParaRPr lang="en-US" dirty="0" smtClean="0"/>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a:t>
            </a:fld>
            <a:endParaRPr lang="sv-SE"/>
          </a:p>
        </p:txBody>
      </p:sp>
    </p:spTree>
    <p:extLst>
      <p:ext uri="{BB962C8B-B14F-4D97-AF65-F5344CB8AC3E}">
        <p14:creationId xmlns:p14="http://schemas.microsoft.com/office/powerpoint/2010/main" val="13236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Biologisk mångfald – arter:</a:t>
            </a:r>
            <a:r>
              <a:rPr lang="sv-SE" sz="1200" b="0" i="0" kern="1200" dirty="0">
                <a:solidFill>
                  <a:schemeClr val="tx1"/>
                </a:solidFill>
                <a:effectLst/>
                <a:latin typeface="+mn-lt"/>
                <a:ea typeface="+mn-ea"/>
                <a:cs typeface="+mn-cs"/>
              </a:rPr>
              <a:t> Börja med att låta eleverna beskriva vad begreppet art betyder. Diskutera sedan de olika arternas (hackspett, groda, bi, ren) variation och behov av livsmiljö.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Att kunna ett antal arter är att skaffa sig ett antal bokstäver för att kunna läsa av naturen och minska ”naturblindhet”. Inte bara vilka arter utan även hur dessa kan samverka med varandra. Många arter är beroende av människans brukande.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Att bevara den biologiska mångfalden innebär inte bara </a:t>
            </a:r>
            <a:r>
              <a:rPr lang="sv-SE" sz="1200" b="0" i="0" kern="1200" dirty="0" err="1">
                <a:solidFill>
                  <a:schemeClr val="tx1"/>
                </a:solidFill>
                <a:effectLst/>
                <a:latin typeface="+mn-lt"/>
                <a:ea typeface="+mn-ea"/>
                <a:cs typeface="+mn-cs"/>
              </a:rPr>
              <a:t>artskydd</a:t>
            </a:r>
            <a:r>
              <a:rPr lang="sv-SE" sz="1200" b="0" i="0" kern="1200" dirty="0">
                <a:solidFill>
                  <a:schemeClr val="tx1"/>
                </a:solidFill>
                <a:effectLst/>
                <a:latin typeface="+mn-lt"/>
                <a:ea typeface="+mn-ea"/>
                <a:cs typeface="+mn-cs"/>
              </a:rPr>
              <a:t>, utan även att värna om den genetiska mångfalden inom arterna. För att klara detta krävs hög diversitet av biotoper och att man bevarar naturliga processer mellan organismerna och deras miljö.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11</a:t>
            </a:fld>
            <a:endParaRPr lang="sv-SE"/>
          </a:p>
        </p:txBody>
      </p:sp>
    </p:spTree>
    <p:extLst>
      <p:ext uri="{BB962C8B-B14F-4D97-AF65-F5344CB8AC3E}">
        <p14:creationId xmlns:p14="http://schemas.microsoft.com/office/powerpoint/2010/main" val="192730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smtClean="0">
                <a:solidFill>
                  <a:schemeClr val="tx1"/>
                </a:solidFill>
                <a:effectLst/>
                <a:latin typeface="+mn-lt"/>
                <a:ea typeface="+mn-ea"/>
                <a:cs typeface="+mn-cs"/>
              </a:rPr>
              <a:t>Biologisk </a:t>
            </a:r>
            <a:r>
              <a:rPr lang="sv-SE" sz="1200" b="1" i="0" kern="1200" dirty="0">
                <a:solidFill>
                  <a:schemeClr val="tx1"/>
                </a:solidFill>
                <a:effectLst/>
                <a:latin typeface="+mn-lt"/>
                <a:ea typeface="+mn-ea"/>
                <a:cs typeface="+mn-cs"/>
              </a:rPr>
              <a:t>mångfald – arter: </a:t>
            </a:r>
            <a:r>
              <a:rPr lang="sv-SE" sz="1200" b="0" i="0" kern="1200" dirty="0">
                <a:solidFill>
                  <a:schemeClr val="tx1"/>
                </a:solidFill>
                <a:effectLst/>
                <a:latin typeface="+mn-lt"/>
                <a:ea typeface="+mn-ea"/>
                <a:cs typeface="+mn-cs"/>
              </a:rPr>
              <a:t>Vissa arter gynnas av mänsklig påverkan i skog-, jord- och vattenbruk. Till exempel så gynnas rödklöver och prästkrage av att människan skapar ängsmarker genom till exempel slåtter. All mark-, jord- och vattenanvändning är inte negativt på alla skalor. Det är viktigt att förstå att det är överutnyttjandet som är problemet. Det är ofta kopplat till befolkning och konsumtion av energi och material. </a:t>
            </a:r>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Det </a:t>
            </a:r>
            <a:r>
              <a:rPr lang="sv-SE" sz="1200" b="0" i="0" kern="1200" dirty="0">
                <a:solidFill>
                  <a:schemeClr val="tx1"/>
                </a:solidFill>
                <a:effectLst/>
                <a:latin typeface="+mn-lt"/>
                <a:ea typeface="+mn-ea"/>
                <a:cs typeface="+mn-cs"/>
              </a:rPr>
              <a:t>finns en lista för hotade arter i </a:t>
            </a:r>
            <a:r>
              <a:rPr lang="sv-SE" sz="1200" b="0" i="0" kern="1200" dirty="0" smtClean="0">
                <a:solidFill>
                  <a:schemeClr val="tx1"/>
                </a:solidFill>
                <a:effectLst/>
                <a:latin typeface="+mn-lt"/>
                <a:ea typeface="+mn-ea"/>
                <a:cs typeface="+mn-cs"/>
              </a:rPr>
              <a:t>Sverige,</a:t>
            </a:r>
            <a:r>
              <a:rPr lang="sv-SE" sz="1200" b="0" i="0" kern="1200" baseline="0" dirty="0" smtClean="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Rödlistan</a:t>
            </a:r>
            <a:r>
              <a:rPr lang="sv-SE" sz="1200" b="0" i="0" kern="1200" dirty="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se: https</a:t>
            </a:r>
            <a:r>
              <a:rPr lang="sv-SE" sz="1200" b="0" i="0" kern="1200" dirty="0">
                <a:solidFill>
                  <a:schemeClr val="tx1"/>
                </a:solidFill>
                <a:effectLst/>
                <a:latin typeface="+mn-lt"/>
                <a:ea typeface="+mn-ea"/>
                <a:cs typeface="+mn-cs"/>
              </a:rPr>
              <a:t>://www.artdatabanken.se/var-verksamhet/rodlistning/ </a:t>
            </a:r>
            <a:endParaRPr lang="sv-SE" b="0" dirty="0"/>
          </a:p>
        </p:txBody>
      </p:sp>
      <p:sp>
        <p:nvSpPr>
          <p:cNvPr id="4" name="Slide Number Placeholder 3"/>
          <p:cNvSpPr>
            <a:spLocks noGrp="1"/>
          </p:cNvSpPr>
          <p:nvPr>
            <p:ph type="sldNum" sz="quarter" idx="10"/>
          </p:nvPr>
        </p:nvSpPr>
        <p:spPr/>
        <p:txBody>
          <a:bodyPr/>
          <a:lstStyle/>
          <a:p>
            <a:fld id="{70E1706C-E72E-4288-B38A-CFEE4F344B77}" type="slidenum">
              <a:rPr lang="sv-SE" smtClean="0"/>
              <a:t>12</a:t>
            </a:fld>
            <a:endParaRPr lang="sv-SE"/>
          </a:p>
        </p:txBody>
      </p:sp>
    </p:spTree>
    <p:extLst>
      <p:ext uri="{BB962C8B-B14F-4D97-AF65-F5344CB8AC3E}">
        <p14:creationId xmlns:p14="http://schemas.microsoft.com/office/powerpoint/2010/main" val="833687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Vad händer med den biologiska mångfalden om ekosystemen störs? </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Illustration: </a:t>
            </a:r>
            <a:r>
              <a:rPr lang="sv-SE" sz="1200" kern="1200" dirty="0" smtClean="0">
                <a:solidFill>
                  <a:schemeClr val="tx1"/>
                </a:solidFill>
                <a:effectLst/>
                <a:latin typeface="+mn-lt"/>
                <a:ea typeface="+mn-ea"/>
                <a:cs typeface="+mn-cs"/>
              </a:rPr>
              <a:t>SLU</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13</a:t>
            </a:fld>
            <a:endParaRPr lang="sv-SE"/>
          </a:p>
        </p:txBody>
      </p:sp>
    </p:spTree>
    <p:extLst>
      <p:ext uri="{BB962C8B-B14F-4D97-AF65-F5344CB8AC3E}">
        <p14:creationId xmlns:p14="http://schemas.microsoft.com/office/powerpoint/2010/main" val="263471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Vad händer med den biologiska mångfalden om ekosystemen störs? </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Illustration: </a:t>
            </a:r>
            <a:r>
              <a:rPr lang="sv-SE" sz="1200" kern="1200" dirty="0" smtClean="0">
                <a:solidFill>
                  <a:schemeClr val="tx1"/>
                </a:solidFill>
                <a:effectLst/>
                <a:latin typeface="+mn-lt"/>
                <a:ea typeface="+mn-ea"/>
                <a:cs typeface="+mn-cs"/>
              </a:rPr>
              <a:t>SLU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14</a:t>
            </a:fld>
            <a:endParaRPr lang="sv-SE"/>
          </a:p>
        </p:txBody>
      </p:sp>
    </p:spTree>
    <p:extLst>
      <p:ext uri="{BB962C8B-B14F-4D97-AF65-F5344CB8AC3E}">
        <p14:creationId xmlns:p14="http://schemas.microsoft.com/office/powerpoint/2010/main" val="3576205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Vad händer med den biologiska mångfalden om ekosystemen störs? </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Illustration: </a:t>
            </a:r>
            <a:r>
              <a:rPr lang="sv-SE" sz="1200" kern="1200" dirty="0" smtClean="0">
                <a:solidFill>
                  <a:schemeClr val="tx1"/>
                </a:solidFill>
                <a:effectLst/>
                <a:latin typeface="+mn-lt"/>
                <a:ea typeface="+mn-ea"/>
                <a:cs typeface="+mn-cs"/>
              </a:rPr>
              <a:t>SLU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15</a:t>
            </a:fld>
            <a:endParaRPr lang="sv-SE"/>
          </a:p>
        </p:txBody>
      </p:sp>
    </p:spTree>
    <p:extLst>
      <p:ext uri="{BB962C8B-B14F-4D97-AF65-F5344CB8AC3E}">
        <p14:creationId xmlns:p14="http://schemas.microsoft.com/office/powerpoint/2010/main" val="334080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Vad händer med den biologiska mångfalden om ekosystemen störs? </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Illustration: </a:t>
            </a:r>
            <a:r>
              <a:rPr lang="sv-SE" sz="1200" kern="1200" dirty="0" smtClean="0">
                <a:solidFill>
                  <a:schemeClr val="tx1"/>
                </a:solidFill>
                <a:effectLst/>
                <a:latin typeface="+mn-lt"/>
                <a:ea typeface="+mn-ea"/>
                <a:cs typeface="+mn-cs"/>
              </a:rPr>
              <a:t>SLU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16</a:t>
            </a:fld>
            <a:endParaRPr lang="sv-SE"/>
          </a:p>
        </p:txBody>
      </p:sp>
    </p:spTree>
    <p:extLst>
      <p:ext uri="{BB962C8B-B14F-4D97-AF65-F5344CB8AC3E}">
        <p14:creationId xmlns:p14="http://schemas.microsoft.com/office/powerpoint/2010/main" val="160566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Hot mot biologisk mångfald: </a:t>
            </a:r>
            <a:r>
              <a:rPr lang="sv-SE" sz="1200" b="0" i="0" kern="1200" dirty="0">
                <a:solidFill>
                  <a:schemeClr val="tx1"/>
                </a:solidFill>
                <a:effectLst/>
                <a:latin typeface="+mn-lt"/>
                <a:ea typeface="+mn-ea"/>
                <a:cs typeface="+mn-cs"/>
              </a:rPr>
              <a:t>Bilden visar tre olika hot mot den biologiska mångfalden. Låt eleverna fundera över exempel på vad de tre olika hoten skulle kunna vara.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Hoten skiftar beroende på vad vi tittar på. Är det vilda djur- och växtarter? Naturliga livsmiljöer? Genetisk variation?  </a:t>
            </a:r>
            <a:endParaRPr lang="sv-SE" sz="1200" b="0" i="0" kern="1200" dirty="0" smtClean="0">
              <a:solidFill>
                <a:schemeClr val="tx1"/>
              </a:solidFill>
              <a:effectLst/>
              <a:latin typeface="+mn-lt"/>
              <a:ea typeface="+mn-ea"/>
              <a:cs typeface="+mn-cs"/>
            </a:endParaRPr>
          </a:p>
          <a:p>
            <a:pPr rtl="0" fontAlgn="base"/>
            <a:endParaRPr lang="sv-SE" sz="1200" b="0" i="0" kern="1200" dirty="0">
              <a:solidFill>
                <a:schemeClr val="tx1"/>
              </a:solidFill>
              <a:effectLst/>
              <a:latin typeface="+mn-lt"/>
              <a:ea typeface="+mn-ea"/>
              <a:cs typeface="+mn-cs"/>
            </a:endParaRPr>
          </a:p>
          <a:p>
            <a:pPr rtl="0" fontAlgn="base"/>
            <a:r>
              <a:rPr lang="sv-SE" sz="1200" b="1" i="0" kern="1200" dirty="0">
                <a:solidFill>
                  <a:schemeClr val="tx1"/>
                </a:solidFill>
                <a:effectLst/>
                <a:latin typeface="+mn-lt"/>
                <a:ea typeface="+mn-ea"/>
                <a:cs typeface="+mn-cs"/>
              </a:rPr>
              <a:t>Tre huvudkategorier av hot betraktas dock allmänt som de viktigaste i ett globalt perspektiv:</a:t>
            </a:r>
            <a:r>
              <a:rPr lang="sv-SE"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biotopförstörelse (markanvändning, miljöförstörelse, klimatförändring)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överexploatering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införsel av främmande arter och genotyper.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17</a:t>
            </a:fld>
            <a:endParaRPr lang="sv-SE"/>
          </a:p>
        </p:txBody>
      </p:sp>
    </p:spTree>
    <p:extLst>
      <p:ext uri="{BB962C8B-B14F-4D97-AF65-F5344CB8AC3E}">
        <p14:creationId xmlns:p14="http://schemas.microsoft.com/office/powerpoint/2010/main" val="3983917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Biotopförstörelse 1</a:t>
            </a:r>
            <a:r>
              <a:rPr lang="sv-SE" sz="1200" b="0" i="0" kern="1200" dirty="0">
                <a:solidFill>
                  <a:schemeClr val="tx1"/>
                </a:solidFill>
                <a:effectLst/>
                <a:latin typeface="+mn-lt"/>
                <a:ea typeface="+mn-ea"/>
                <a:cs typeface="+mn-cs"/>
              </a:rPr>
              <a:t>: Markanvändning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Bilderna visar olika exempel på markanvändning. Diskutera varför dessa exempel kan vara ett hot mot den biologiska mångfalden. </a:t>
            </a:r>
          </a:p>
          <a:p>
            <a:pPr rtl="0" fontAlgn="base"/>
            <a:endParaRPr lang="sv-SE" sz="1200" b="0" i="0" kern="1200" dirty="0">
              <a:solidFill>
                <a:schemeClr val="tx1"/>
              </a:solidFill>
              <a:effectLst/>
              <a:latin typeface="+mn-lt"/>
              <a:ea typeface="+mn-ea"/>
              <a:cs typeface="+mn-cs"/>
            </a:endParaRPr>
          </a:p>
          <a:p>
            <a:pPr rtl="0" fontAlgn="base"/>
            <a:r>
              <a:rPr lang="sv-SE" sz="1200" b="1" i="0" kern="1200" dirty="0">
                <a:solidFill>
                  <a:schemeClr val="tx1"/>
                </a:solidFill>
                <a:effectLst/>
                <a:latin typeface="+mn-lt"/>
                <a:ea typeface="+mn-ea"/>
                <a:cs typeface="+mn-cs"/>
              </a:rPr>
              <a:t>I kategorin markanvändning ingår: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förändrad markanvändning t.ex. genom jordbruk: oljepalm, sojaodling,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urbanisering: nya vägbyggen, järnvägar och infrastrukturbygge: vindkraft, vattenkraft, kärnkraft, nya bostadsområden.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18</a:t>
            </a:fld>
            <a:endParaRPr lang="sv-SE"/>
          </a:p>
        </p:txBody>
      </p:sp>
    </p:spTree>
    <p:extLst>
      <p:ext uri="{BB962C8B-B14F-4D97-AF65-F5344CB8AC3E}">
        <p14:creationId xmlns:p14="http://schemas.microsoft.com/office/powerpoint/2010/main" val="339638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smtClean="0">
                <a:solidFill>
                  <a:schemeClr val="tx1"/>
                </a:solidFill>
                <a:effectLst/>
                <a:latin typeface="+mn-lt"/>
                <a:ea typeface="+mn-ea"/>
                <a:cs typeface="+mn-cs"/>
              </a:rPr>
              <a:t>Vad </a:t>
            </a:r>
            <a:r>
              <a:rPr lang="sv-SE" sz="1200" b="1" i="0" kern="1200" dirty="0">
                <a:solidFill>
                  <a:schemeClr val="tx1"/>
                </a:solidFill>
                <a:effectLst/>
                <a:latin typeface="+mn-lt"/>
                <a:ea typeface="+mn-ea"/>
                <a:cs typeface="+mn-cs"/>
              </a:rPr>
              <a:t>visar kartan?</a:t>
            </a:r>
            <a:r>
              <a:rPr lang="sv-SE" sz="1200" b="0" i="0" kern="1200" dirty="0">
                <a:solidFill>
                  <a:schemeClr val="tx1"/>
                </a:solidFill>
                <a:effectLst/>
                <a:latin typeface="+mn-lt"/>
                <a:ea typeface="+mn-ea"/>
                <a:cs typeface="+mn-cs"/>
              </a:rPr>
              <a:t> Fragmentering av biotoper.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Låt eleverna diskutera hur arter påverkas om markområden fragmenteras. Ex. kalhyggen stänger av vandringsvägar för ren, även andra arter får svårare att nå varandra. Regnskogsskövlingar ger liknande effekter. Fåglar har lättare att röra sig mellan områden men påverkas också av fragmenteringen. </a:t>
            </a:r>
            <a:endParaRPr lang="sv-SE" sz="1200" b="0" i="0" kern="1200" dirty="0" smtClean="0">
              <a:solidFill>
                <a:schemeClr val="tx1"/>
              </a:solidFill>
              <a:effectLst/>
              <a:latin typeface="+mn-lt"/>
              <a:ea typeface="+mn-ea"/>
              <a:cs typeface="+mn-cs"/>
            </a:endParaRPr>
          </a:p>
          <a:p>
            <a:pPr rtl="0" fontAlgn="base"/>
            <a:endParaRPr lang="sv-SE" sz="1200" b="0" i="0" kern="1200" dirty="0" smtClean="0">
              <a:solidFill>
                <a:schemeClr val="tx1"/>
              </a:solidFill>
              <a:effectLst/>
              <a:latin typeface="+mn-lt"/>
              <a:ea typeface="+mn-ea"/>
              <a:cs typeface="+mn-cs"/>
            </a:endParaRPr>
          </a:p>
          <a:p>
            <a:pPr rtl="0" fontAlgn="base"/>
            <a:r>
              <a:rPr lang="sv-SE" sz="1200" kern="1200" dirty="0" smtClean="0">
                <a:solidFill>
                  <a:schemeClr val="tx1"/>
                </a:solidFill>
                <a:effectLst/>
                <a:latin typeface="+mn-lt"/>
                <a:ea typeface="+mn-ea"/>
                <a:cs typeface="+mn-cs"/>
              </a:rPr>
              <a:t>Kartan visar ett litet utsnitt från Sverige, det ser olika ut på olika ställen. </a:t>
            </a:r>
            <a:r>
              <a:rPr lang="sv-SE" sz="1200" kern="1200" smtClean="0">
                <a:solidFill>
                  <a:schemeClr val="tx1"/>
                </a:solidFill>
                <a:effectLst/>
                <a:latin typeface="+mn-lt"/>
                <a:ea typeface="+mn-ea"/>
                <a:cs typeface="+mn-cs"/>
              </a:rPr>
              <a:t>Om du vill visa hur det ser ut runt skolan/där eleverna bor kan ni gå in på </a:t>
            </a:r>
            <a:r>
              <a:rPr lang="sv-SE" sz="1200" u="sng" kern="1200" smtClean="0">
                <a:solidFill>
                  <a:schemeClr val="tx1"/>
                </a:solidFill>
                <a:effectLst/>
                <a:latin typeface="+mn-lt"/>
                <a:ea typeface="+mn-ea"/>
                <a:cs typeface="+mn-cs"/>
                <a:hlinkClick r:id="rId3"/>
              </a:rPr>
              <a:t>https://skyddadnatur.naturvardsverket.se/</a:t>
            </a:r>
            <a:endParaRPr lang="sv-SE" sz="1200" b="0" i="0" kern="1200" dirty="0">
              <a:solidFill>
                <a:schemeClr val="tx1"/>
              </a:solidFill>
              <a:effectLst/>
              <a:latin typeface="+mn-lt"/>
              <a:ea typeface="+mn-ea"/>
              <a:cs typeface="+mn-cs"/>
            </a:endParaRP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smtClean="0">
                <a:solidFill>
                  <a:schemeClr val="tx1"/>
                </a:solidFill>
                <a:effectLst/>
                <a:latin typeface="+mn-lt"/>
                <a:ea typeface="+mn-ea"/>
                <a:cs typeface="+mn-cs"/>
              </a:rPr>
              <a:t>Illustration: </a:t>
            </a:r>
            <a:r>
              <a:rPr lang="sv-SE" sz="1200" b="0" i="0" kern="1200" dirty="0" smtClean="0">
                <a:solidFill>
                  <a:schemeClr val="tx1"/>
                </a:solidFill>
                <a:effectLst/>
                <a:latin typeface="+mn-lt"/>
                <a:ea typeface="+mn-ea"/>
                <a:cs typeface="+mn-cs"/>
              </a:rPr>
              <a:t>SLU</a:t>
            </a:r>
            <a:endParaRPr lang="sv-SE" sz="1200" b="1" i="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19</a:t>
            </a:fld>
            <a:endParaRPr lang="sv-SE"/>
          </a:p>
        </p:txBody>
      </p:sp>
    </p:spTree>
    <p:extLst>
      <p:ext uri="{BB962C8B-B14F-4D97-AF65-F5344CB8AC3E}">
        <p14:creationId xmlns:p14="http://schemas.microsoft.com/office/powerpoint/2010/main" val="80405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Illustration</a:t>
            </a:r>
            <a:r>
              <a:rPr lang="sv-SE" dirty="0" smtClean="0"/>
              <a:t>:</a:t>
            </a:r>
            <a:r>
              <a:rPr lang="sv-SE" baseline="0" dirty="0" smtClean="0"/>
              <a:t> SLU</a:t>
            </a:r>
            <a:endParaRPr lang="sv-SE" dirty="0"/>
          </a:p>
        </p:txBody>
      </p:sp>
      <p:sp>
        <p:nvSpPr>
          <p:cNvPr id="4" name="Platshållare för bildnummer 3"/>
          <p:cNvSpPr>
            <a:spLocks noGrp="1"/>
          </p:cNvSpPr>
          <p:nvPr>
            <p:ph type="sldNum" sz="quarter" idx="5"/>
          </p:nvPr>
        </p:nvSpPr>
        <p:spPr/>
        <p:txBody>
          <a:bodyPr/>
          <a:lstStyle/>
          <a:p>
            <a:fld id="{70E1706C-E72E-4288-B38A-CFEE4F344B77}" type="slidenum">
              <a:rPr lang="sv-SE" smtClean="0"/>
              <a:t>20</a:t>
            </a:fld>
            <a:endParaRPr lang="sv-SE"/>
          </a:p>
        </p:txBody>
      </p:sp>
    </p:spTree>
    <p:extLst>
      <p:ext uri="{BB962C8B-B14F-4D97-AF65-F5344CB8AC3E}">
        <p14:creationId xmlns:p14="http://schemas.microsoft.com/office/powerpoint/2010/main" val="51182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a:solidFill>
                  <a:schemeClr val="tx1"/>
                </a:solidFill>
                <a:effectLst/>
                <a:latin typeface="+mn-lt"/>
                <a:ea typeface="+mn-ea"/>
                <a:cs typeface="+mn-cs"/>
              </a:rPr>
              <a:t>Hållbara ekosystem</a:t>
            </a:r>
            <a:r>
              <a:rPr lang="sv-SE" sz="1200" b="0" i="0" kern="1200" dirty="0">
                <a:solidFill>
                  <a:schemeClr val="tx1"/>
                </a:solidFill>
                <a:effectLst/>
                <a:latin typeface="+mn-lt"/>
                <a:ea typeface="+mn-ea"/>
                <a:cs typeface="+mn-cs"/>
              </a:rPr>
              <a:t>: Repetera vad ett ekosystem är och hur dessa kan vara livsviktiga för liv på jorden. Använd de olika bilderna av ekosystem för att visa på olika delar som nedbrytare, producenter, konsumenter etc. Ett balanserat ekosystem är hållbart och har hög </a:t>
            </a:r>
            <a:r>
              <a:rPr lang="sv-SE" sz="1200" b="0" i="0" kern="1200" dirty="0" err="1">
                <a:solidFill>
                  <a:schemeClr val="tx1"/>
                </a:solidFill>
                <a:effectLst/>
                <a:latin typeface="+mn-lt"/>
                <a:ea typeface="+mn-ea"/>
                <a:cs typeface="+mn-cs"/>
              </a:rPr>
              <a:t>resiliens</a:t>
            </a:r>
            <a:r>
              <a:rPr lang="sv-SE" sz="1200" b="0" i="0" kern="1200" dirty="0">
                <a:solidFill>
                  <a:schemeClr val="tx1"/>
                </a:solidFill>
                <a:effectLst/>
                <a:latin typeface="+mn-lt"/>
                <a:ea typeface="+mn-ea"/>
                <a:cs typeface="+mn-cs"/>
              </a:rPr>
              <a:t>. </a:t>
            </a:r>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a:t>
            </a:r>
            <a:r>
              <a:rPr lang="sv-SE" sz="1200" b="0" i="0" kern="1200" dirty="0" err="1" smtClean="0">
                <a:solidFill>
                  <a:schemeClr val="tx1"/>
                </a:solidFill>
                <a:effectLst/>
                <a:latin typeface="+mn-lt"/>
                <a:ea typeface="+mn-ea"/>
                <a:cs typeface="+mn-cs"/>
              </a:rPr>
              <a:t>Resiliens</a:t>
            </a:r>
            <a:r>
              <a:rPr lang="sv-SE" sz="1200" b="0" i="0" kern="1200" dirty="0" smtClean="0">
                <a:solidFill>
                  <a:schemeClr val="tx1"/>
                </a:solidFill>
                <a:effectLst/>
                <a:latin typeface="+mn-lt"/>
                <a:ea typeface="+mn-ea"/>
                <a:cs typeface="+mn-cs"/>
              </a:rPr>
              <a:t> är den långsiktiga förmågan hos ett system att hantera förändringar och fortsätta att utvecklas. </a:t>
            </a:r>
            <a:r>
              <a:rPr lang="sv-SE" sz="1200" b="0" i="0" u="none" strike="noStrike" kern="1200" dirty="0" err="1" smtClean="0">
                <a:solidFill>
                  <a:schemeClr val="tx1"/>
                </a:solidFill>
                <a:effectLst/>
                <a:latin typeface="+mn-lt"/>
                <a:ea typeface="+mn-ea"/>
                <a:cs typeface="+mn-cs"/>
                <a:hlinkClick r:id="rId3"/>
              </a:rPr>
              <a:t>Wikipedia</a:t>
            </a:r>
            <a:r>
              <a:rPr lang="sv-SE" sz="1200" b="0" i="0" u="none" strike="noStrike" kern="1200" dirty="0" smtClean="0">
                <a:solidFill>
                  <a:schemeClr val="tx1"/>
                </a:solidFill>
                <a:effectLst/>
                <a:latin typeface="+mn-lt"/>
                <a:ea typeface="+mn-ea"/>
                <a:cs typeface="+mn-cs"/>
              </a:rPr>
              <a:t>)</a:t>
            </a:r>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3</a:t>
            </a:fld>
            <a:endParaRPr lang="sv-SE"/>
          </a:p>
        </p:txBody>
      </p:sp>
    </p:spTree>
    <p:extLst>
      <p:ext uri="{BB962C8B-B14F-4D97-AF65-F5344CB8AC3E}">
        <p14:creationId xmlns:p14="http://schemas.microsoft.com/office/powerpoint/2010/main" val="222962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smtClean="0">
                <a:solidFill>
                  <a:schemeClr val="tx1"/>
                </a:solidFill>
                <a:effectLst/>
                <a:latin typeface="+mn-lt"/>
                <a:ea typeface="+mn-ea"/>
                <a:cs typeface="+mn-cs"/>
              </a:rPr>
              <a:t>Biotopförstörelse </a:t>
            </a:r>
            <a:r>
              <a:rPr lang="sv-SE" sz="1200" b="1" i="0" kern="1200" dirty="0">
                <a:solidFill>
                  <a:schemeClr val="tx1"/>
                </a:solidFill>
                <a:effectLst/>
                <a:latin typeface="+mn-lt"/>
                <a:ea typeface="+mn-ea"/>
                <a:cs typeface="+mn-cs"/>
              </a:rPr>
              <a:t>2</a:t>
            </a:r>
            <a:r>
              <a:rPr lang="sv-SE" sz="1200" b="0" i="0" kern="1200" dirty="0">
                <a:solidFill>
                  <a:schemeClr val="tx1"/>
                </a:solidFill>
                <a:effectLst/>
                <a:latin typeface="+mn-lt"/>
                <a:ea typeface="+mn-ea"/>
                <a:cs typeface="+mn-cs"/>
              </a:rPr>
              <a:t>: Miljöförstörelse </a:t>
            </a:r>
            <a:endParaRPr lang="sv-SE" dirty="0">
              <a:ea typeface="+mn-ea"/>
              <a:cs typeface="+mn-cs"/>
            </a:endParaRPr>
          </a:p>
          <a:p>
            <a:pPr rtl="0" fontAlgn="base"/>
            <a:r>
              <a:rPr lang="sv-SE" sz="1200" b="0" i="0" kern="1200" dirty="0">
                <a:solidFill>
                  <a:schemeClr val="tx1"/>
                </a:solidFill>
                <a:effectLst/>
                <a:latin typeface="+mn-lt"/>
                <a:ea typeface="+mn-ea"/>
                <a:cs typeface="+mn-cs"/>
              </a:rPr>
              <a:t>Bilden visar olika exempel på miljöförstörelse. Diskutera varför dessa exempel kan vara ett hot mot den biologiska mångfalden. </a:t>
            </a:r>
            <a:r>
              <a:rPr lang="sv-SE" sz="1200" b="0" i="0" kern="1200" dirty="0">
                <a:effectLst/>
                <a:cs typeface="+mn-lt"/>
              </a:rPr>
              <a:t/>
            </a:r>
            <a:br>
              <a:rPr lang="sv-SE" sz="1200" b="0" i="0" kern="1200" dirty="0">
                <a:effectLst/>
                <a:cs typeface="+mn-lt"/>
              </a:rPr>
            </a:b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cs typeface="Calibri"/>
            </a:endParaRPr>
          </a:p>
          <a:p>
            <a:pPr rtl="0" fontAlgn="base"/>
            <a:r>
              <a:rPr lang="sv-SE" sz="1200" b="1" i="0" kern="1200" dirty="0">
                <a:solidFill>
                  <a:schemeClr val="tx1"/>
                </a:solidFill>
                <a:effectLst/>
                <a:latin typeface="+mn-lt"/>
                <a:ea typeface="+mn-ea"/>
                <a:cs typeface="+mn-cs"/>
              </a:rPr>
              <a:t>Exempel på miljöförstörelse: </a:t>
            </a:r>
            <a:endParaRPr lang="sv-SE" sz="1200" b="1" i="0" kern="1200" dirty="0">
              <a:solidFill>
                <a:schemeClr val="tx1"/>
              </a:solidFill>
              <a:effectLst/>
              <a:latin typeface="+mn-lt"/>
              <a:cs typeface="Calibri"/>
            </a:endParaRPr>
          </a:p>
          <a:p>
            <a:pPr rtl="0" fontAlgn="base"/>
            <a:r>
              <a:rPr lang="sv-SE" sz="1200" b="0" i="0" kern="1200" dirty="0">
                <a:solidFill>
                  <a:schemeClr val="tx1"/>
                </a:solidFill>
                <a:effectLst/>
                <a:latin typeface="+mn-lt"/>
                <a:ea typeface="+mn-ea"/>
                <a:cs typeface="+mn-cs"/>
              </a:rPr>
              <a:t>Spridning av miljögifter tex PCB, DDT, Bisfenol A, flamskyddsmedel (</a:t>
            </a:r>
            <a:r>
              <a:rPr lang="sv-SE" sz="1200" b="0" i="0" kern="1200" dirty="0" smtClean="0">
                <a:solidFill>
                  <a:schemeClr val="tx1"/>
                </a:solidFill>
                <a:effectLst/>
                <a:latin typeface="+mn-lt"/>
                <a:ea typeface="+mn-ea"/>
                <a:cs typeface="+mn-cs"/>
              </a:rPr>
              <a:t>exempelvis </a:t>
            </a:r>
            <a:r>
              <a:rPr lang="sv-SE" sz="1200" b="0" i="0" kern="1200" dirty="0">
                <a:solidFill>
                  <a:schemeClr val="tx1"/>
                </a:solidFill>
                <a:effectLst/>
                <a:latin typeface="+mn-lt"/>
                <a:ea typeface="+mn-ea"/>
                <a:cs typeface="+mn-cs"/>
              </a:rPr>
              <a:t>PFOS): hittas över hela världen, har allvarliga effekter på hälsa och miljö, bioackumuleras. </a:t>
            </a:r>
            <a:endParaRPr lang="sv-SE" sz="1200" b="0" i="0" kern="1200" dirty="0">
              <a:solidFill>
                <a:schemeClr val="tx1"/>
              </a:solidFill>
              <a:effectLst/>
              <a:latin typeface="+mn-lt"/>
              <a:cs typeface="Calibri"/>
            </a:endParaRPr>
          </a:p>
          <a:p>
            <a:pPr rtl="0" fontAlgn="base"/>
            <a:r>
              <a:rPr lang="sv-SE" sz="1200" b="0" i="0" kern="1200" dirty="0">
                <a:solidFill>
                  <a:schemeClr val="tx1"/>
                </a:solidFill>
                <a:effectLst/>
                <a:latin typeface="+mn-lt"/>
                <a:ea typeface="+mn-ea"/>
                <a:cs typeface="+mn-cs"/>
              </a:rPr>
              <a:t>Försurning: t.ex. svaveldioxid, ammoniak. Påverkar levnadsmiljön för djur och växter, ökar korrosion drabbar t.ex. fornlämningar och nedgrävda rörledningar. </a:t>
            </a:r>
            <a:endParaRPr lang="sv-SE" sz="1200" b="0" i="0" kern="1200" dirty="0">
              <a:solidFill>
                <a:schemeClr val="tx1"/>
              </a:solidFill>
              <a:effectLst/>
              <a:latin typeface="+mn-lt"/>
              <a:cs typeface="Calibri"/>
            </a:endParaRPr>
          </a:p>
          <a:p>
            <a:pPr rtl="0" fontAlgn="base"/>
            <a:r>
              <a:rPr lang="sv-SE" sz="1200" b="0" i="0" kern="1200" dirty="0">
                <a:solidFill>
                  <a:schemeClr val="tx1"/>
                </a:solidFill>
                <a:effectLst/>
                <a:latin typeface="+mn-lt"/>
                <a:ea typeface="+mn-ea"/>
                <a:cs typeface="+mn-cs"/>
              </a:rPr>
              <a:t>Övergödning: t.ex. fosfor, kväve. Påverkar mängden näring i naturen (mark och vatten) som bl.a. kan leda till syrebrist på bottnar och organismdöd, kan även orsaka </a:t>
            </a:r>
            <a:r>
              <a:rPr lang="sv-SE" sz="1200" b="0" i="0" kern="1200" dirty="0" smtClean="0">
                <a:solidFill>
                  <a:schemeClr val="tx1"/>
                </a:solidFill>
                <a:effectLst/>
                <a:latin typeface="+mn-lt"/>
                <a:ea typeface="+mn-ea"/>
                <a:cs typeface="+mn-cs"/>
              </a:rPr>
              <a:t>algblomning</a:t>
            </a:r>
            <a:r>
              <a:rPr lang="sv-SE" sz="1200" b="0" i="0" kern="1200" dirty="0">
                <a:solidFill>
                  <a:schemeClr val="tx1"/>
                </a:solidFill>
                <a:effectLst/>
                <a:latin typeface="+mn-lt"/>
                <a:ea typeface="+mn-ea"/>
                <a:cs typeface="+mn-cs"/>
              </a:rPr>
              <a:t>. </a:t>
            </a:r>
            <a:r>
              <a:rPr lang="sv-SE" sz="1200" b="0" i="0" kern="1200" dirty="0">
                <a:effectLst/>
                <a:cs typeface="+mn-lt"/>
              </a:rPr>
              <a:t/>
            </a:r>
            <a:br>
              <a:rPr lang="sv-SE" sz="1200" b="0" i="0" kern="1200" dirty="0">
                <a:effectLst/>
                <a:cs typeface="+mn-lt"/>
              </a:rPr>
            </a:b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cs typeface="Calibri"/>
            </a:endParaRPr>
          </a:p>
          <a:p>
            <a:pPr rtl="0" fontAlgn="base"/>
            <a:r>
              <a:rPr lang="sv-SE" sz="1200" b="1" i="0" kern="1200" dirty="0">
                <a:solidFill>
                  <a:schemeClr val="tx1"/>
                </a:solidFill>
                <a:effectLst/>
                <a:latin typeface="+mn-lt"/>
                <a:ea typeface="+mn-ea"/>
                <a:cs typeface="+mn-cs"/>
              </a:rPr>
              <a:t>Se mer information på Naturvårdsverkets </a:t>
            </a:r>
            <a:r>
              <a:rPr lang="sv-SE" sz="1200" b="1" i="0" kern="1200" dirty="0" smtClean="0">
                <a:solidFill>
                  <a:schemeClr val="tx1"/>
                </a:solidFill>
                <a:effectLst/>
                <a:latin typeface="+mn-lt"/>
                <a:ea typeface="+mn-ea"/>
                <a:cs typeface="+mn-cs"/>
              </a:rPr>
              <a:t>hemsida: </a:t>
            </a:r>
            <a:r>
              <a:rPr lang="sv-SE" sz="1200" b="0" i="0" kern="1200" dirty="0">
                <a:solidFill>
                  <a:schemeClr val="tx1"/>
                </a:solidFill>
                <a:effectLst/>
                <a:latin typeface="+mn-lt"/>
                <a:ea typeface="+mn-ea"/>
                <a:cs typeface="+mn-cs"/>
              </a:rPr>
              <a:t>https://www.naturvardsverket.se/om-miljoarbetet/miljoarbete-i-eu/biologisk-mangfald </a:t>
            </a:r>
            <a:endParaRPr lang="sv-SE" sz="1200" b="0" i="0" kern="1200" dirty="0">
              <a:solidFill>
                <a:schemeClr val="tx1"/>
              </a:solidFill>
              <a:effectLst/>
              <a:latin typeface="+mn-lt"/>
              <a:cs typeface="Calibri"/>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21</a:t>
            </a:fld>
            <a:endParaRPr lang="sv-SE"/>
          </a:p>
        </p:txBody>
      </p:sp>
    </p:spTree>
    <p:extLst>
      <p:ext uri="{BB962C8B-B14F-4D97-AF65-F5344CB8AC3E}">
        <p14:creationId xmlns:p14="http://schemas.microsoft.com/office/powerpoint/2010/main" val="115369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Biotopförstörelse 3:</a:t>
            </a:r>
            <a:r>
              <a:rPr lang="sv-SE" sz="1200" b="0" i="0" kern="1200" dirty="0">
                <a:solidFill>
                  <a:schemeClr val="tx1"/>
                </a:solidFill>
                <a:effectLst/>
                <a:latin typeface="+mn-lt"/>
                <a:ea typeface="+mn-ea"/>
                <a:cs typeface="+mn-cs"/>
              </a:rPr>
              <a:t> Klimatförändring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Bilden visar olika exempel på klimatförändring. Diskutera varför dessa exempel kan vara ett hot mot den biologiska mångfalden. En anledning till klimatförändringarna är den ökade temperaturen på jorden. </a:t>
            </a:r>
          </a:p>
          <a:p>
            <a:pPr rtl="0" fontAlgn="base"/>
            <a:endParaRPr lang="sv-SE" sz="1200" b="0" i="0" kern="1200" dirty="0">
              <a:solidFill>
                <a:schemeClr val="tx1"/>
              </a:solidFill>
              <a:effectLst/>
              <a:latin typeface="+mn-lt"/>
              <a:ea typeface="+mn-ea"/>
              <a:cs typeface="+mn-cs"/>
            </a:endParaRPr>
          </a:p>
          <a:p>
            <a:pPr rtl="0" fontAlgn="base"/>
            <a:r>
              <a:rPr lang="sv-SE" sz="1200" b="0" i="0" u="sng" kern="1200" dirty="0">
                <a:solidFill>
                  <a:schemeClr val="tx1"/>
                </a:solidFill>
                <a:effectLst/>
                <a:latin typeface="+mn-lt"/>
                <a:ea typeface="+mn-ea"/>
                <a:cs typeface="+mn-cs"/>
              </a:rPr>
              <a:t>Exempel på klimatförändring: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Översvämning: kustnäraområden drabbas både lokalt (</a:t>
            </a:r>
            <a:r>
              <a:rPr lang="sv-SE" sz="1200" b="0" i="0" kern="1200" dirty="0" err="1" smtClean="0">
                <a:solidFill>
                  <a:schemeClr val="tx1"/>
                </a:solidFill>
                <a:effectLst/>
                <a:latin typeface="+mn-lt"/>
                <a:ea typeface="+mn-ea"/>
                <a:cs typeface="+mn-cs"/>
              </a:rPr>
              <a:t>ex.vis</a:t>
            </a:r>
            <a:r>
              <a:rPr lang="sv-SE" sz="1200" b="0" i="0" kern="1200" dirty="0" smtClean="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Skånes kustremsor) och globalt (</a:t>
            </a:r>
            <a:r>
              <a:rPr lang="sv-SE" sz="1200" b="0" i="0" kern="1200" dirty="0" err="1" smtClean="0">
                <a:solidFill>
                  <a:schemeClr val="tx1"/>
                </a:solidFill>
                <a:effectLst/>
                <a:latin typeface="+mn-lt"/>
                <a:ea typeface="+mn-ea"/>
                <a:cs typeface="+mn-cs"/>
              </a:rPr>
              <a:t>ex.vis</a:t>
            </a:r>
            <a:r>
              <a:rPr lang="sv-SE" sz="1200" b="0" i="0" kern="1200" dirty="0" smtClean="0">
                <a:solidFill>
                  <a:schemeClr val="tx1"/>
                </a:solidFill>
                <a:effectLst/>
                <a:latin typeface="+mn-lt"/>
                <a:ea typeface="+mn-ea"/>
                <a:cs typeface="+mn-cs"/>
              </a:rPr>
              <a:t> </a:t>
            </a:r>
            <a:r>
              <a:rPr lang="sv-SE" sz="1200" b="0" i="0" kern="1200" dirty="0">
                <a:solidFill>
                  <a:schemeClr val="tx1"/>
                </a:solidFill>
                <a:effectLst/>
                <a:latin typeface="+mn-lt"/>
                <a:ea typeface="+mn-ea"/>
                <a:cs typeface="+mn-cs"/>
              </a:rPr>
              <a:t>Tuvalu, Maldiverna och Bangladesh).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Skogsbrand: extrem torka ökar bränders utbredning och uppkomst, svårt att stoppa.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Torka: vattenbrist för människor och djur, svårt att odla.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Savannutbredning: biotopförändringar som uppstår vid klimatförändringar gynnar vissa och missgynnar andra biotoper t ex savann gynnas och regnskog missgynnas.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22</a:t>
            </a:fld>
            <a:endParaRPr lang="sv-SE"/>
          </a:p>
        </p:txBody>
      </p:sp>
    </p:spTree>
    <p:extLst>
      <p:ext uri="{BB962C8B-B14F-4D97-AF65-F5344CB8AC3E}">
        <p14:creationId xmlns:p14="http://schemas.microsoft.com/office/powerpoint/2010/main" val="5126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Överexploatering</a:t>
            </a:r>
            <a:r>
              <a:rPr lang="sv-SE" sz="1200" b="0" i="0" kern="1200" dirty="0">
                <a:solidFill>
                  <a:schemeClr val="tx1"/>
                </a:solidFill>
                <a:effectLst/>
                <a:latin typeface="+mn-lt"/>
                <a:ea typeface="+mn-ea"/>
                <a:cs typeface="+mn-cs"/>
              </a:rPr>
              <a:t>: Bilden visar exempel på olika </a:t>
            </a:r>
            <a:r>
              <a:rPr lang="sv-SE" sz="1200" b="0" i="0" kern="1200" dirty="0" smtClean="0">
                <a:solidFill>
                  <a:schemeClr val="tx1"/>
                </a:solidFill>
                <a:effectLst/>
                <a:latin typeface="+mn-lt"/>
                <a:ea typeface="+mn-ea"/>
                <a:cs typeface="+mn-cs"/>
              </a:rPr>
              <a:t>exempel. </a:t>
            </a:r>
            <a:r>
              <a:rPr lang="sv-SE" sz="1200" b="0" i="0" kern="1200" dirty="0">
                <a:solidFill>
                  <a:schemeClr val="tx1"/>
                </a:solidFill>
                <a:effectLst/>
                <a:latin typeface="+mn-lt"/>
                <a:ea typeface="+mn-ea"/>
                <a:cs typeface="+mn-cs"/>
              </a:rPr>
              <a:t>Diskutera varför dessa exempel kan vara ett hot mot den biologiska mångfalden. </a:t>
            </a:r>
          </a:p>
          <a:p>
            <a:pPr rtl="0" fontAlgn="base"/>
            <a:endParaRPr lang="sv-SE"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Överexploatering inkluderar alla former av icke hållbar fångst, avverkning och insamling av djur och växter.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I Sverige har vi lyckats identifiera och till stor del eliminera vissa hot, däribland många miljögifter och problem med försurning, men samma hot kan fortfarande vara högst verksamma i andra länder. </a:t>
            </a: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All mark-, jord- och vattenanvändning är inte negativt på alla skalor. Det är viktigt att förstå att det är överutnyttjandet som är problemet. Det är ofta kopplat till befolkning och konsumtion av energi och material.</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23</a:t>
            </a:fld>
            <a:endParaRPr lang="sv-SE"/>
          </a:p>
        </p:txBody>
      </p:sp>
    </p:spTree>
    <p:extLst>
      <p:ext uri="{BB962C8B-B14F-4D97-AF65-F5344CB8AC3E}">
        <p14:creationId xmlns:p14="http://schemas.microsoft.com/office/powerpoint/2010/main" val="1112854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smtClean="0">
                <a:solidFill>
                  <a:schemeClr val="tx1"/>
                </a:solidFill>
                <a:effectLst/>
                <a:latin typeface="+mn-lt"/>
                <a:ea typeface="+mn-ea"/>
                <a:cs typeface="+mn-cs"/>
              </a:rPr>
              <a:t>Införsel </a:t>
            </a:r>
            <a:r>
              <a:rPr lang="sv-SE" sz="1200" b="1" i="0" kern="1200" dirty="0">
                <a:solidFill>
                  <a:schemeClr val="tx1"/>
                </a:solidFill>
                <a:effectLst/>
                <a:latin typeface="+mn-lt"/>
                <a:ea typeface="+mn-ea"/>
                <a:cs typeface="+mn-cs"/>
              </a:rPr>
              <a:t>av främmande arter: </a:t>
            </a:r>
            <a:r>
              <a:rPr lang="sv-SE" sz="1200" b="0" i="0" kern="1200" dirty="0">
                <a:solidFill>
                  <a:schemeClr val="tx1"/>
                </a:solidFill>
                <a:effectLst/>
                <a:latin typeface="+mn-lt"/>
                <a:ea typeface="+mn-ea"/>
                <a:cs typeface="+mn-cs"/>
              </a:rPr>
              <a:t>Bilden visar exempel på olika </a:t>
            </a:r>
            <a:r>
              <a:rPr lang="sv-SE" sz="1200" b="0" i="0" kern="1200" dirty="0" err="1">
                <a:solidFill>
                  <a:schemeClr val="tx1"/>
                </a:solidFill>
                <a:effectLst/>
                <a:latin typeface="+mn-lt"/>
                <a:ea typeface="+mn-ea"/>
                <a:cs typeface="+mn-cs"/>
              </a:rPr>
              <a:t>invasiva</a:t>
            </a:r>
            <a:r>
              <a:rPr lang="sv-SE" sz="1200" b="0" i="0" kern="1200" dirty="0">
                <a:solidFill>
                  <a:schemeClr val="tx1"/>
                </a:solidFill>
                <a:effectLst/>
                <a:latin typeface="+mn-lt"/>
                <a:ea typeface="+mn-ea"/>
                <a:cs typeface="+mn-cs"/>
              </a:rPr>
              <a:t> främmande arter. Diskutera varför dessa exempel på främmande arter kan vara ett hot mot den biologiska mångfalden.</a:t>
            </a:r>
            <a:r>
              <a:rPr lang="sv-SE" dirty="0"/>
              <a:t> </a:t>
            </a:r>
            <a:endParaRPr lang="sv-SE" dirty="0">
              <a:cs typeface="Calibri"/>
            </a:endParaRP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Se mer information på Naturvårdsverkets hemsida: </a:t>
            </a:r>
            <a:r>
              <a:rPr lang="sv-SE" sz="1200" b="0" i="0" u="sng" strike="noStrike" kern="1200" dirty="0">
                <a:solidFill>
                  <a:schemeClr val="tx1"/>
                </a:solidFill>
                <a:effectLst/>
                <a:latin typeface="+mn-lt"/>
                <a:ea typeface="+mn-ea"/>
                <a:cs typeface="+mn-cs"/>
                <a:hlinkClick r:id="rId3"/>
              </a:rPr>
              <a:t>https://www.naturvardsverket.se/amnesomraden/invasiva-frammande-arter</a:t>
            </a: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cs typeface="Calibri"/>
            </a:endParaRPr>
          </a:p>
          <a:p>
            <a:pPr rtl="0" fontAlgn="base"/>
            <a:endParaRPr lang="sv-SE"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Införsel av </a:t>
            </a:r>
            <a:r>
              <a:rPr lang="sv-SE" sz="1200" b="0" i="0" kern="1200" dirty="0" err="1">
                <a:solidFill>
                  <a:schemeClr val="tx1"/>
                </a:solidFill>
                <a:effectLst/>
                <a:latin typeface="+mn-lt"/>
                <a:ea typeface="+mn-ea"/>
                <a:cs typeface="+mn-cs"/>
              </a:rPr>
              <a:t>invasiva</a:t>
            </a:r>
            <a:r>
              <a:rPr lang="sv-SE" sz="1200" b="0" i="0" kern="1200" dirty="0">
                <a:solidFill>
                  <a:schemeClr val="tx1"/>
                </a:solidFill>
                <a:effectLst/>
                <a:latin typeface="+mn-lt"/>
                <a:ea typeface="+mn-ea"/>
                <a:cs typeface="+mn-cs"/>
              </a:rPr>
              <a:t> främmande arter kan ske naturligt eller via exempelvis lastfartyg. </a:t>
            </a:r>
            <a:endParaRPr lang="sv-SE"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Exempel på </a:t>
            </a:r>
            <a:r>
              <a:rPr lang="sv-SE" sz="1200" b="0" i="0" kern="1200" dirty="0" err="1">
                <a:solidFill>
                  <a:schemeClr val="tx1"/>
                </a:solidFill>
                <a:effectLst/>
                <a:latin typeface="+mn-lt"/>
                <a:ea typeface="+mn-ea"/>
                <a:cs typeface="+mn-cs"/>
              </a:rPr>
              <a:t>invasiva</a:t>
            </a:r>
            <a:r>
              <a:rPr lang="sv-SE" sz="1200" b="0" i="0" kern="1200" dirty="0">
                <a:solidFill>
                  <a:schemeClr val="tx1"/>
                </a:solidFill>
                <a:effectLst/>
                <a:latin typeface="+mn-lt"/>
                <a:ea typeface="+mn-ea"/>
                <a:cs typeface="+mn-cs"/>
              </a:rPr>
              <a:t> främmande arter i Sverige är kanadagås, mink, </a:t>
            </a:r>
            <a:r>
              <a:rPr lang="sv-SE" sz="1200" b="0" i="0" kern="1200" dirty="0" err="1">
                <a:solidFill>
                  <a:schemeClr val="tx1"/>
                </a:solidFill>
                <a:effectLst/>
                <a:latin typeface="+mn-lt"/>
                <a:ea typeface="+mn-ea"/>
                <a:cs typeface="+mn-cs"/>
              </a:rPr>
              <a:t>parkslide</a:t>
            </a:r>
            <a:r>
              <a:rPr lang="sv-SE" sz="1200" b="0" i="0" kern="1200" dirty="0">
                <a:solidFill>
                  <a:schemeClr val="tx1"/>
                </a:solidFill>
                <a:effectLst/>
                <a:latin typeface="+mn-lt"/>
                <a:ea typeface="+mn-ea"/>
                <a:cs typeface="+mn-cs"/>
              </a:rPr>
              <a:t>, lupin, </a:t>
            </a:r>
            <a:r>
              <a:rPr lang="sv-SE" sz="1200" b="0" i="0" kern="1200" dirty="0" err="1">
                <a:solidFill>
                  <a:schemeClr val="tx1"/>
                </a:solidFill>
                <a:effectLst/>
                <a:latin typeface="+mn-lt"/>
                <a:ea typeface="+mn-ea"/>
                <a:cs typeface="+mn-cs"/>
              </a:rPr>
              <a:t>blåskrabba</a:t>
            </a: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Bland de </a:t>
            </a:r>
            <a:r>
              <a:rPr lang="sv-SE" sz="1200" b="0" i="0" kern="1200" dirty="0" err="1">
                <a:solidFill>
                  <a:schemeClr val="tx1"/>
                </a:solidFill>
                <a:effectLst/>
                <a:latin typeface="+mn-lt"/>
                <a:ea typeface="+mn-ea"/>
                <a:cs typeface="+mn-cs"/>
              </a:rPr>
              <a:t>invasiva</a:t>
            </a:r>
            <a:r>
              <a:rPr lang="sv-SE" sz="1200" b="0" i="0" kern="1200" dirty="0">
                <a:solidFill>
                  <a:schemeClr val="tx1"/>
                </a:solidFill>
                <a:effectLst/>
                <a:latin typeface="+mn-lt"/>
                <a:ea typeface="+mn-ea"/>
                <a:cs typeface="+mn-cs"/>
              </a:rPr>
              <a:t> arterna ingår även parasiter och </a:t>
            </a:r>
            <a:r>
              <a:rPr lang="sv-SE" sz="1200" b="0" i="0" kern="1200" dirty="0" err="1">
                <a:solidFill>
                  <a:schemeClr val="tx1"/>
                </a:solidFill>
                <a:effectLst/>
                <a:latin typeface="+mn-lt"/>
                <a:ea typeface="+mn-ea"/>
                <a:cs typeface="+mn-cs"/>
              </a:rPr>
              <a:t>patogener</a:t>
            </a:r>
            <a:r>
              <a:rPr lang="sv-SE" sz="1200" b="0" i="0" kern="1200" dirty="0">
                <a:solidFill>
                  <a:schemeClr val="tx1"/>
                </a:solidFill>
                <a:effectLst/>
                <a:latin typeface="+mn-lt"/>
                <a:ea typeface="+mn-ea"/>
                <a:cs typeface="+mn-cs"/>
              </a:rPr>
              <a:t>.</a:t>
            </a:r>
            <a:endParaRPr lang="sv-SE" sz="1200" b="0" i="0" kern="1200" dirty="0">
              <a:solidFill>
                <a:schemeClr val="tx1"/>
              </a:solidFill>
              <a:effectLst/>
              <a:latin typeface="+mn-lt"/>
              <a:cs typeface="Calibri"/>
            </a:endParaRPr>
          </a:p>
          <a:p>
            <a:pPr rtl="0" fontAlgn="base"/>
            <a:r>
              <a:rPr lang="sv-SE" sz="1200" b="0" i="0" kern="1200" dirty="0">
                <a:effectLst/>
                <a:cs typeface="+mn-lt"/>
              </a:rPr>
              <a:t/>
            </a:r>
            <a:br>
              <a:rPr lang="sv-SE" sz="1200" b="0" i="0" kern="1200" dirty="0">
                <a:effectLst/>
                <a:cs typeface="+mn-lt"/>
              </a:rPr>
            </a:br>
            <a:endParaRPr lang="sv-SE"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24</a:t>
            </a:fld>
            <a:endParaRPr lang="sv-SE"/>
          </a:p>
        </p:txBody>
      </p:sp>
    </p:spTree>
    <p:extLst>
      <p:ext uri="{BB962C8B-B14F-4D97-AF65-F5344CB8AC3E}">
        <p14:creationId xmlns:p14="http://schemas.microsoft.com/office/powerpoint/2010/main" val="115482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Varför blir det fel? </a:t>
            </a:r>
            <a:r>
              <a:rPr lang="sv-SE" sz="1200" b="0" i="0" kern="1200" dirty="0">
                <a:solidFill>
                  <a:schemeClr val="tx1"/>
                </a:solidFill>
                <a:effectLst/>
                <a:latin typeface="+mn-lt"/>
                <a:ea typeface="+mn-ea"/>
                <a:cs typeface="+mn-cs"/>
              </a:rPr>
              <a:t>Låt eleverna diskutera och samla ihop elevernas tankar i helklass.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Exempel att utgå ifrån kan vara odling av oljepalm på regnskogsmark. Hur påverkas den biologiska mångfalden lokalt? Hur påverkas den biologiska mångfalden globalt? Låt eleverna också att tänka utifrån kort respektive lång sikt. Använd 10–100 år som kort sikt och 10 000 år (eventuellt en ny istid) som lång sikt till exempel.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Det kan vara viktigt att separera effekter på lokal och kort tidsmässig skala å ena sidan och regional/nationell/global samt lång tidsskala å andra.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25</a:t>
            </a:fld>
            <a:endParaRPr lang="sv-SE"/>
          </a:p>
        </p:txBody>
      </p:sp>
    </p:spTree>
    <p:extLst>
      <p:ext uri="{BB962C8B-B14F-4D97-AF65-F5344CB8AC3E}">
        <p14:creationId xmlns:p14="http://schemas.microsoft.com/office/powerpoint/2010/main" val="2343217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Varför blir det fel? </a:t>
            </a:r>
            <a:r>
              <a:rPr lang="sv-SE" sz="1200" b="0" i="0" kern="1200" dirty="0">
                <a:solidFill>
                  <a:schemeClr val="tx1"/>
                </a:solidFill>
                <a:effectLst/>
                <a:latin typeface="+mn-lt"/>
                <a:ea typeface="+mn-ea"/>
                <a:cs typeface="+mn-cs"/>
              </a:rPr>
              <a:t>Visa några konkreta exempel på varför vi inte tar den biologiska mångfalden på allvar.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Använd modellen på bilden för att diskutera hur cirklarnas storlek förändras då vi studerar biotopförstörelse, överexploatering och införsel av främmande arter. Lyft gärna följande fråga: Ökar markanvändningen av skog för att få mer skogsråvara? Här kan resonemanget vara att cirkeln för ekologiskt på grund av att den biologiska mångfalden minskar vid avverkning. Medan den ekonomiska cirkeln ökar då lokala arbetstillfällen ökar och industrin får råvara att producera produkter av. Den sociala cirkeln kan ökas eftersom de lokala invånarna får jobb och inkomst vilket ger trygghet. Men det kan också innebära att den sociala cirkeln minskar eftersom rekreationsvärden kan påverkas negativt om ett kalhygge ersätter en naturskog.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 </a:t>
            </a:r>
          </a:p>
          <a:p>
            <a:pPr rtl="0" fontAlgn="base"/>
            <a:r>
              <a:rPr lang="sv-SE" sz="1200" b="0" i="0" kern="1200" dirty="0">
                <a:solidFill>
                  <a:schemeClr val="tx1"/>
                </a:solidFill>
                <a:effectLst/>
                <a:latin typeface="+mn-lt"/>
                <a:ea typeface="+mn-ea"/>
                <a:cs typeface="+mn-cs"/>
              </a:rPr>
              <a:t>Punkterna på bilden kan användas för samma typ av resonemang. </a:t>
            </a:r>
            <a:endParaRPr lang="sv-SE" sz="1200" b="0" i="0" kern="1200" dirty="0" smtClean="0">
              <a:solidFill>
                <a:schemeClr val="tx1"/>
              </a:solidFill>
              <a:effectLst/>
              <a:latin typeface="+mn-lt"/>
              <a:ea typeface="+mn-ea"/>
              <a:cs typeface="+mn-cs"/>
            </a:endParaRPr>
          </a:p>
          <a:p>
            <a:pPr rtl="0" fontAlgn="base"/>
            <a:endParaRPr lang="sv-SE" sz="1200" b="0" i="0" kern="1200" dirty="0" smtClean="0">
              <a:solidFill>
                <a:schemeClr val="tx1"/>
              </a:solidFill>
              <a:effectLst/>
              <a:latin typeface="+mn-lt"/>
              <a:ea typeface="+mn-ea"/>
              <a:cs typeface="+mn-cs"/>
            </a:endParaRPr>
          </a:p>
          <a:p>
            <a:pPr rtl="0" fontAlgn="base"/>
            <a:r>
              <a:rPr lang="sv-SE" sz="1200" b="1" i="0" kern="1200" dirty="0" smtClean="0">
                <a:solidFill>
                  <a:schemeClr val="tx1"/>
                </a:solidFill>
                <a:effectLst/>
                <a:latin typeface="+mn-lt"/>
                <a:ea typeface="+mn-ea"/>
                <a:cs typeface="+mn-cs"/>
              </a:rPr>
              <a:t>Illustration</a:t>
            </a:r>
            <a:r>
              <a:rPr lang="sv-SE" sz="1200" b="0" i="0" kern="1200" dirty="0" smtClean="0">
                <a:solidFill>
                  <a:schemeClr val="tx1"/>
                </a:solidFill>
                <a:effectLst/>
                <a:latin typeface="+mn-lt"/>
                <a:ea typeface="+mn-ea"/>
                <a:cs typeface="+mn-cs"/>
              </a:rPr>
              <a:t>: SLU</a:t>
            </a:r>
            <a:endParaRPr lang="sv-SE"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26</a:t>
            </a:fld>
            <a:endParaRPr lang="sv-SE"/>
          </a:p>
        </p:txBody>
      </p:sp>
    </p:spTree>
    <p:extLst>
      <p:ext uri="{BB962C8B-B14F-4D97-AF65-F5344CB8AC3E}">
        <p14:creationId xmlns:p14="http://schemas.microsoft.com/office/powerpoint/2010/main" val="3019887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Hur kan vi förbereda oss? </a:t>
            </a:r>
            <a:r>
              <a:rPr lang="sv-SE" sz="1200" b="0" i="0" kern="1200" dirty="0">
                <a:solidFill>
                  <a:schemeClr val="tx1"/>
                </a:solidFill>
                <a:effectLst/>
                <a:latin typeface="+mn-lt"/>
                <a:ea typeface="+mn-ea"/>
                <a:cs typeface="+mn-cs"/>
              </a:rPr>
              <a:t>Låt eleverna diskutera och samla ihop elevernas tankar i helklass. </a:t>
            </a:r>
          </a:p>
          <a:p>
            <a:pPr rtl="0" fontAlgn="base"/>
            <a:endParaRPr lang="sv-SE" sz="1200" b="0" i="0" kern="1200" dirty="0">
              <a:solidFill>
                <a:schemeClr val="tx1"/>
              </a:solidFill>
              <a:effectLst/>
              <a:latin typeface="+mn-lt"/>
              <a:ea typeface="+mn-ea"/>
              <a:cs typeface="+mn-cs"/>
            </a:endParaRPr>
          </a:p>
          <a:p>
            <a:pPr rtl="0" fontAlgn="base"/>
            <a:r>
              <a:rPr lang="sv-SE" sz="1200" b="0" i="0" u="sng" kern="1200" dirty="0">
                <a:solidFill>
                  <a:schemeClr val="tx1"/>
                </a:solidFill>
                <a:effectLst/>
                <a:latin typeface="+mn-lt"/>
                <a:ea typeface="+mn-ea"/>
                <a:cs typeface="+mn-cs"/>
              </a:rPr>
              <a:t>Några positiva exempel: </a:t>
            </a:r>
            <a:endParaRPr lang="sv-SE" sz="1200" b="0" i="0" u="sng" kern="1200" dirty="0">
              <a:solidFill>
                <a:schemeClr val="tx1"/>
              </a:solidFill>
              <a:effectLst/>
              <a:latin typeface="+mn-lt"/>
              <a:ea typeface="Calibri"/>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Minska fragmentering av mark ger ökad förutsättning för </a:t>
            </a:r>
            <a:r>
              <a:rPr lang="sv-SE" sz="1200" b="0" i="0" kern="1200" dirty="0" err="1">
                <a:solidFill>
                  <a:schemeClr val="tx1"/>
                </a:solidFill>
                <a:effectLst/>
                <a:latin typeface="+mn-lt"/>
                <a:ea typeface="+mn-ea"/>
                <a:cs typeface="+mn-cs"/>
              </a:rPr>
              <a:t>pollinatörer</a:t>
            </a:r>
            <a:r>
              <a:rPr lang="sv-SE" sz="1200" b="0" i="0" kern="1200" dirty="0">
                <a:solidFill>
                  <a:schemeClr val="tx1"/>
                </a:solidFill>
                <a:effectLst/>
                <a:latin typeface="+mn-lt"/>
                <a:ea typeface="+mn-ea"/>
                <a:cs typeface="+mn-cs"/>
              </a:rPr>
              <a:t> (bevarande av ekosystem tjänster). </a:t>
            </a:r>
            <a:endParaRPr lang="sv-SE" sz="1200" b="0" i="0" kern="1200" dirty="0">
              <a:solidFill>
                <a:schemeClr val="tx1"/>
              </a:solidFill>
              <a:effectLst/>
              <a:latin typeface="+mn-lt"/>
              <a:ea typeface="Calibri"/>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Att anlägga och återskapa våtmarker. </a:t>
            </a:r>
            <a:endParaRPr lang="sv-SE" sz="1200" b="0" i="0" kern="1200" dirty="0">
              <a:solidFill>
                <a:schemeClr val="tx1"/>
              </a:solidFill>
              <a:effectLst/>
              <a:latin typeface="+mn-lt"/>
              <a:ea typeface="Calibri"/>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Fler ekoövergångar för att arter, som till exempel grodor, så att de kan röra sig mellan fragmenterad mark. </a:t>
            </a:r>
            <a:endParaRPr lang="sv-SE" sz="1200" b="0" i="0" kern="1200" dirty="0">
              <a:solidFill>
                <a:schemeClr val="tx1"/>
              </a:solidFill>
              <a:effectLst/>
              <a:latin typeface="+mn-lt"/>
              <a:ea typeface="Calibri"/>
              <a:cs typeface="Calibri"/>
            </a:endParaRPr>
          </a:p>
          <a:p>
            <a:pPr marL="171450" indent="-171450" rtl="0" fontAlgn="base">
              <a:buFont typeface="Arial" panose="020B0604020202020204" pitchFamily="34" charset="0"/>
              <a:buChar char="•"/>
            </a:pPr>
            <a:r>
              <a:rPr lang="sv-SE" sz="1200" b="0" i="0" kern="1200" dirty="0" err="1">
                <a:solidFill>
                  <a:schemeClr val="tx1"/>
                </a:solidFill>
                <a:effectLst/>
                <a:latin typeface="+mn-lt"/>
                <a:ea typeface="+mn-ea"/>
                <a:cs typeface="+mn-cs"/>
              </a:rPr>
              <a:t>Great</a:t>
            </a:r>
            <a:r>
              <a:rPr lang="sv-SE" sz="1200" b="0" i="0" kern="1200" dirty="0">
                <a:solidFill>
                  <a:schemeClr val="tx1"/>
                </a:solidFill>
                <a:effectLst/>
                <a:latin typeface="+mn-lt"/>
                <a:ea typeface="+mn-ea"/>
                <a:cs typeface="+mn-cs"/>
              </a:rPr>
              <a:t> green </a:t>
            </a:r>
            <a:r>
              <a:rPr lang="sv-SE" sz="1200" b="0" i="0" kern="1200" dirty="0" err="1">
                <a:solidFill>
                  <a:schemeClr val="tx1"/>
                </a:solidFill>
                <a:effectLst/>
                <a:latin typeface="+mn-lt"/>
                <a:ea typeface="+mn-ea"/>
                <a:cs typeface="+mn-cs"/>
              </a:rPr>
              <a:t>wall</a:t>
            </a:r>
            <a:r>
              <a:rPr lang="sv-SE" sz="1200" b="0" i="0" kern="1200" dirty="0">
                <a:solidFill>
                  <a:schemeClr val="tx1"/>
                </a:solidFill>
                <a:effectLst/>
                <a:latin typeface="+mn-lt"/>
                <a:ea typeface="+mn-ea"/>
                <a:cs typeface="+mn-cs"/>
              </a:rPr>
              <a:t> genom Afrika </a:t>
            </a:r>
            <a:r>
              <a:rPr lang="sv-SE" sz="1200" b="0" i="0" u="sng" strike="noStrike" kern="1200" dirty="0">
                <a:solidFill>
                  <a:schemeClr val="tx1"/>
                </a:solidFill>
                <a:effectLst/>
                <a:latin typeface="+mn-lt"/>
                <a:ea typeface="+mn-ea"/>
                <a:cs typeface="+mn-cs"/>
                <a:hlinkClick r:id="rId3"/>
              </a:rPr>
              <a:t>https://www.unccd.int/actions/great-green-wall-initiative</a:t>
            </a:r>
            <a:r>
              <a:rPr lang="sv-SE" sz="1200" b="0" i="0" u="sng" kern="1200" dirty="0">
                <a:solidFill>
                  <a:schemeClr val="tx1"/>
                </a:solidFill>
                <a:effectLst/>
                <a:latin typeface="+mn-lt"/>
                <a:ea typeface="+mn-ea"/>
                <a:cs typeface="+mn-cs"/>
              </a:rPr>
              <a:t>.</a:t>
            </a: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ea typeface="Calibri"/>
              <a:cs typeface="Calibri"/>
            </a:endParaRPr>
          </a:p>
          <a:p>
            <a:pPr marL="171450" indent="-171450" rtl="0" fontAlgn="base">
              <a:buFont typeface="Arial" panose="020B0604020202020204" pitchFamily="34" charset="0"/>
              <a:buChar char="•"/>
            </a:pPr>
            <a:r>
              <a:rPr lang="sv-SE" sz="1200" b="0" i="0" kern="1200" dirty="0">
                <a:solidFill>
                  <a:schemeClr val="tx1"/>
                </a:solidFill>
                <a:effectLst/>
                <a:latin typeface="+mn-lt"/>
                <a:ea typeface="+mn-ea"/>
                <a:cs typeface="+mn-cs"/>
              </a:rPr>
              <a:t>Några ekologiska kunskaper som att ju större area som avsätts desto fler arter kan vi värna. </a:t>
            </a:r>
            <a:endParaRPr lang="sv-SE" sz="1200" b="0" i="0" kern="1200" dirty="0">
              <a:solidFill>
                <a:schemeClr val="tx1"/>
              </a:solidFill>
              <a:effectLst/>
              <a:latin typeface="+mn-lt"/>
              <a:ea typeface="Calibri"/>
              <a:cs typeface="Calibri"/>
            </a:endParaRPr>
          </a:p>
          <a:p>
            <a:pPr rtl="0" fontAlgn="base"/>
            <a:endParaRPr lang="sv-SE" sz="1200" b="0" i="0" kern="1200" dirty="0">
              <a:solidFill>
                <a:schemeClr val="tx1"/>
              </a:solidFill>
              <a:effectLst/>
              <a:latin typeface="+mn-lt"/>
              <a:ea typeface="+mn-ea"/>
              <a:cs typeface="+mn-cs"/>
            </a:endParaRPr>
          </a:p>
          <a:p>
            <a:pPr fontAlgn="base"/>
            <a:r>
              <a:rPr lang="sv-SE" sz="1200" b="0" i="0" u="sng" kern="1200" dirty="0">
                <a:solidFill>
                  <a:schemeClr val="tx1"/>
                </a:solidFill>
                <a:effectLst/>
                <a:latin typeface="+mn-lt"/>
                <a:ea typeface="+mn-ea"/>
                <a:cs typeface="+mn-cs"/>
              </a:rPr>
              <a:t>Mer lästips hos SLU:</a:t>
            </a:r>
            <a:r>
              <a:rPr lang="sv-SE" dirty="0"/>
              <a:t> </a:t>
            </a:r>
            <a:endParaRPr lang="sv-SE" sz="1200" b="0" i="0" kern="1200" dirty="0">
              <a:solidFill>
                <a:schemeClr val="tx1"/>
              </a:solidFill>
              <a:effectLst/>
              <a:latin typeface="+mn-lt"/>
              <a:ea typeface="Calibri"/>
              <a:cs typeface="Calibri"/>
            </a:endParaRPr>
          </a:p>
          <a:p>
            <a:r>
              <a:rPr lang="sv-SE" dirty="0">
                <a:hlinkClick r:id="rId3"/>
              </a:rPr>
              <a:t>https://www.unccd.int/actions/great-green-wall-initiative</a:t>
            </a:r>
            <a:endParaRPr lang="sv-SE" dirty="0"/>
          </a:p>
          <a:p>
            <a:r>
              <a:rPr lang="sv-SE" sz="1200" b="0" i="0" u="sng" strike="noStrike" kern="1200" dirty="0">
                <a:solidFill>
                  <a:schemeClr val="tx1"/>
                </a:solidFill>
                <a:effectLst/>
                <a:latin typeface="+mn-lt"/>
                <a:ea typeface="+mn-ea"/>
                <a:cs typeface="+mn-cs"/>
                <a:hlinkClick r:id="rId4">
                  <a:extLst>
                    <a:ext uri="{A12FA001-AC4F-418D-AE19-62706E023703}">
                      <ahyp:hlinkClr xmlns="" xmlns:ahyp="http://schemas.microsoft.com/office/drawing/2018/hyperlinkcolor" val="tx"/>
                    </a:ext>
                  </a:extLst>
                </a:hlinkClick>
              </a:rPr>
              <a:t>https://www.slu.se/centrumbildningar-och-projekt/centrum-for-biologisk-mangfald-cbm/biologisk-mangfald</a:t>
            </a:r>
            <a:endParaRPr lang="sv-SE" dirty="0">
              <a:ea typeface="+mn-ea"/>
              <a:cs typeface="+mn-cs"/>
            </a:endParaRPr>
          </a:p>
          <a:p>
            <a:pPr rtl="0" fontAlgn="base"/>
            <a:r>
              <a:rPr lang="sv-SE" sz="1200" b="0" i="0" u="sng" strike="noStrike" kern="1200" dirty="0">
                <a:solidFill>
                  <a:schemeClr val="tx1"/>
                </a:solidFill>
                <a:effectLst/>
                <a:latin typeface="+mn-lt"/>
                <a:ea typeface="+mn-ea"/>
                <a:cs typeface="+mn-cs"/>
                <a:hlinkClick r:id="rId4"/>
              </a:rPr>
              <a:t>https://journals.oslomet.no/index.php/nordiccie/issue/view/387d/</a:t>
            </a:r>
            <a:r>
              <a:rPr lang="sv-SE" sz="1200" b="0" i="0" kern="1200" dirty="0">
                <a:solidFill>
                  <a:schemeClr val="tx1"/>
                </a:solidFill>
                <a:effectLst/>
                <a:latin typeface="+mn-lt"/>
                <a:ea typeface="+mn-ea"/>
                <a:cs typeface="+mn-cs"/>
              </a:rPr>
              <a:t> </a:t>
            </a:r>
            <a:endParaRPr lang="sv-SE" sz="1200" b="0" i="0" kern="1200" dirty="0">
              <a:solidFill>
                <a:schemeClr val="tx1"/>
              </a:solidFill>
              <a:effectLst/>
              <a:latin typeface="+mn-lt"/>
              <a:ea typeface="Calibri"/>
              <a:cs typeface="Calibri"/>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27</a:t>
            </a:fld>
            <a:endParaRPr lang="sv-SE"/>
          </a:p>
        </p:txBody>
      </p:sp>
    </p:spTree>
    <p:extLst>
      <p:ext uri="{BB962C8B-B14F-4D97-AF65-F5344CB8AC3E}">
        <p14:creationId xmlns:p14="http://schemas.microsoft.com/office/powerpoint/2010/main" val="2148863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28</a:t>
            </a:fld>
            <a:endParaRPr lang="sv-SE"/>
          </a:p>
        </p:txBody>
      </p:sp>
    </p:spTree>
    <p:extLst>
      <p:ext uri="{BB962C8B-B14F-4D97-AF65-F5344CB8AC3E}">
        <p14:creationId xmlns:p14="http://schemas.microsoft.com/office/powerpoint/2010/main" val="59421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a:solidFill>
                  <a:schemeClr val="tx1"/>
                </a:solidFill>
                <a:effectLst/>
                <a:latin typeface="+mn-lt"/>
                <a:ea typeface="+mn-ea"/>
                <a:cs typeface="+mn-cs"/>
              </a:rPr>
              <a:t>Hållbara ekosystem – varför då? </a:t>
            </a:r>
            <a:r>
              <a:rPr lang="sv-SE" sz="1200" b="0" i="0" kern="1200">
                <a:solidFill>
                  <a:schemeClr val="tx1"/>
                </a:solidFill>
                <a:effectLst/>
                <a:latin typeface="+mn-lt"/>
                <a:ea typeface="+mn-ea"/>
                <a:cs typeface="+mn-cs"/>
              </a:rPr>
              <a:t> </a:t>
            </a:r>
          </a:p>
          <a:p>
            <a:pPr rtl="0" fontAlgn="base"/>
            <a:r>
              <a:rPr lang="sv-SE" sz="1200" b="0" i="0" kern="1200">
                <a:solidFill>
                  <a:schemeClr val="tx1"/>
                </a:solidFill>
                <a:effectLst/>
                <a:latin typeface="+mn-lt"/>
                <a:ea typeface="+mn-ea"/>
                <a:cs typeface="+mn-cs"/>
              </a:rPr>
              <a:t>Gå igenom texten på bilden med eleverna. Ge ett exempel: att populationerna av vilda ryggradsdjur har minskat med 60 procent på 44 år. Berätta att vi alla är en del av jordens ekosystem och spelar alla en viktig roll för att bevara livsmiljöer som säkerställer överlevnad av växt- och djurarter på land. </a:t>
            </a:r>
          </a:p>
          <a:p>
            <a:endParaRPr lang="sv-SE"/>
          </a:p>
        </p:txBody>
      </p:sp>
      <p:sp>
        <p:nvSpPr>
          <p:cNvPr id="4" name="Slide Number Placeholder 3"/>
          <p:cNvSpPr>
            <a:spLocks noGrp="1"/>
          </p:cNvSpPr>
          <p:nvPr>
            <p:ph type="sldNum" sz="quarter" idx="10"/>
          </p:nvPr>
        </p:nvSpPr>
        <p:spPr/>
        <p:txBody>
          <a:bodyPr/>
          <a:lstStyle/>
          <a:p>
            <a:fld id="{70E1706C-E72E-4288-B38A-CFEE4F344B77}" type="slidenum">
              <a:rPr lang="sv-SE" smtClean="0"/>
              <a:t>4</a:t>
            </a:fld>
            <a:endParaRPr lang="sv-SE"/>
          </a:p>
        </p:txBody>
      </p:sp>
    </p:spTree>
    <p:extLst>
      <p:ext uri="{BB962C8B-B14F-4D97-AF65-F5344CB8AC3E}">
        <p14:creationId xmlns:p14="http://schemas.microsoft.com/office/powerpoint/2010/main" val="301836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smtClean="0">
                <a:solidFill>
                  <a:schemeClr val="tx1"/>
                </a:solidFill>
                <a:effectLst/>
                <a:latin typeface="+mn-lt"/>
                <a:ea typeface="+mn-ea"/>
                <a:cs typeface="+mn-cs"/>
              </a:rPr>
              <a:t>Definition </a:t>
            </a:r>
            <a:r>
              <a:rPr lang="sv-SE" sz="1200" b="1" i="0" kern="1200" dirty="0">
                <a:solidFill>
                  <a:schemeClr val="tx1"/>
                </a:solidFill>
                <a:effectLst/>
                <a:latin typeface="+mn-lt"/>
                <a:ea typeface="+mn-ea"/>
                <a:cs typeface="+mn-cs"/>
              </a:rPr>
              <a:t>av biologisk mångfald:</a:t>
            </a:r>
            <a:r>
              <a:rPr lang="sv-SE" sz="1200" b="0" i="0" kern="1200" dirty="0">
                <a:solidFill>
                  <a:schemeClr val="tx1"/>
                </a:solidFill>
                <a:effectLst/>
                <a:latin typeface="+mn-lt"/>
                <a:ea typeface="+mn-ea"/>
                <a:cs typeface="+mn-cs"/>
              </a:rPr>
              <a:t> Läs definitionen högt och fråga eleverna vad den betyder. Låt eleverna ge förslag på landlevande och vattenlevande organismer och hur just dessa kan vara hotade.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Biologisk mångfald handlar inte bara om natur som är opåverkad av människan, tvärtom ingår alla de olika miljöer som skapats av människan, t.ex. åkrar, granodlingar, parker, och alla våra tama djur och växter. Att bevara biologisk mångfald handlar alltså lika mycket om att rädda gamla lantraser av husdjur som sällsynta skalbaggar. </a:t>
            </a:r>
          </a:p>
          <a:p>
            <a:pPr rtl="0"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Beskriv även vad konventionen om biologisk mångfald innebär, https://www.slu.se/centrumbildningar-och-projekt/centrum-for-biologisk-mangfald-cbm/verksamhet/internationell-verksamhet/cbd/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Källa:</a:t>
            </a:r>
            <a:r>
              <a:rPr lang="sv-SE" dirty="0" smtClean="0"/>
              <a:t> SLU.</a:t>
            </a:r>
            <a:r>
              <a:rPr lang="sv-SE" i="1" dirty="0" smtClean="0"/>
              <a:t> </a:t>
            </a:r>
            <a:r>
              <a:rPr lang="sv-SE" dirty="0" smtClean="0"/>
              <a:t>https://www.slu.se/centrumbildningar-och-projekt/centrum-for-biologisk-mangfald-cbm/verksamhet/internationell-verksamhet/cbd/</a:t>
            </a:r>
            <a:endParaRPr lang="sv-SE" i="1" dirty="0" smtClean="0"/>
          </a:p>
        </p:txBody>
      </p:sp>
      <p:sp>
        <p:nvSpPr>
          <p:cNvPr id="4" name="Slide Number Placeholder 3"/>
          <p:cNvSpPr>
            <a:spLocks noGrp="1"/>
          </p:cNvSpPr>
          <p:nvPr>
            <p:ph type="sldNum" sz="quarter" idx="10"/>
          </p:nvPr>
        </p:nvSpPr>
        <p:spPr/>
        <p:txBody>
          <a:bodyPr/>
          <a:lstStyle/>
          <a:p>
            <a:fld id="{70E1706C-E72E-4288-B38A-CFEE4F344B77}" type="slidenum">
              <a:rPr lang="sv-SE" smtClean="0"/>
              <a:t>5</a:t>
            </a:fld>
            <a:endParaRPr lang="sv-SE"/>
          </a:p>
        </p:txBody>
      </p:sp>
    </p:spTree>
    <p:extLst>
      <p:ext uri="{BB962C8B-B14F-4D97-AF65-F5344CB8AC3E}">
        <p14:creationId xmlns:p14="http://schemas.microsoft.com/office/powerpoint/2010/main" val="387316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sv-SE" sz="1200" b="1" kern="1200" dirty="0" smtClean="0">
                <a:solidFill>
                  <a:schemeClr val="tx1"/>
                </a:solidFill>
                <a:effectLst/>
                <a:latin typeface="+mn-lt"/>
                <a:ea typeface="+mn-ea"/>
                <a:cs typeface="+mn-cs"/>
              </a:rPr>
              <a:t>Olika </a:t>
            </a:r>
            <a:r>
              <a:rPr lang="sv-SE" sz="1200" b="1" kern="1200" dirty="0">
                <a:solidFill>
                  <a:schemeClr val="tx1"/>
                </a:solidFill>
                <a:effectLst/>
                <a:latin typeface="+mn-lt"/>
                <a:ea typeface="+mn-ea"/>
                <a:cs typeface="+mn-cs"/>
              </a:rPr>
              <a:t>nivåer av biologisk mångfald</a:t>
            </a:r>
            <a:r>
              <a:rPr lang="sv-SE" sz="1200" kern="1200" dirty="0">
                <a:effectLst/>
                <a:cs typeface="+mn-lt"/>
              </a:rPr>
              <a:t/>
            </a:r>
            <a:br>
              <a:rPr lang="sv-SE" sz="1200" kern="1200" dirty="0">
                <a:effectLst/>
                <a:cs typeface="+mn-lt"/>
              </a:rPr>
            </a:br>
            <a:r>
              <a:rPr lang="sv-SE" sz="1200" kern="1200" dirty="0">
                <a:solidFill>
                  <a:schemeClr val="tx1"/>
                </a:solidFill>
                <a:effectLst/>
                <a:latin typeface="+mn-lt"/>
                <a:ea typeface="+mn-ea"/>
                <a:cs typeface="+mn-cs"/>
              </a:rPr>
              <a:t>Landskap med väl bevarad ekosystemmångfald innebär ett säkrare bevarande av artmångfald och genetisk mångfald än via naturvårdsåtgärder inom en grön infrastruktur i ett fragmenterat landskap. Genetisk mångfald förväntas bli av särskild betydelse i ett förändrat klimat eftersom detta underlättar arters anpassning till förändrade förutsättningar med ett varmare klimat. Den stora genetiska variation som finns från norr till söder i fjällskogarna och möjligheten till ett utbyte av genetisk mångfald i dessa områden kan då få stor betydelse även för artbevarandet</a:t>
            </a:r>
            <a:r>
              <a:rPr lang="sv-SE" sz="1200" kern="1200" dirty="0" smtClean="0">
                <a:solidFill>
                  <a:schemeClr val="tx1"/>
                </a:solidFill>
                <a:effectLst/>
                <a:latin typeface="+mn-lt"/>
                <a:ea typeface="+mn-ea"/>
                <a:cs typeface="+mn-cs"/>
              </a:rPr>
              <a:t>.</a:t>
            </a:r>
            <a:r>
              <a:rPr lang="sv-SE" sz="1200" kern="1200" dirty="0">
                <a:effectLst/>
                <a:cs typeface="+mn-lt"/>
              </a:rPr>
              <a:t/>
            </a:r>
            <a:br>
              <a:rPr lang="sv-SE" sz="1200" kern="1200" dirty="0">
                <a:effectLst/>
                <a:cs typeface="+mn-lt"/>
              </a:rPr>
            </a:br>
            <a:r>
              <a:rPr lang="sv-SE" sz="1200" kern="1200" dirty="0">
                <a:effectLst/>
                <a:cs typeface="+mn-lt"/>
              </a:rPr>
              <a:t/>
            </a:r>
            <a:br>
              <a:rPr lang="sv-SE" sz="1200" kern="1200" dirty="0">
                <a:effectLst/>
                <a:cs typeface="+mn-lt"/>
              </a:rPr>
            </a:br>
            <a:r>
              <a:rPr lang="sv-SE" sz="1200" kern="1200" dirty="0">
                <a:solidFill>
                  <a:schemeClr val="tx1"/>
                </a:solidFill>
                <a:effectLst/>
                <a:latin typeface="+mn-lt"/>
                <a:ea typeface="+mn-ea"/>
                <a:cs typeface="+mn-cs"/>
              </a:rPr>
              <a:t>Tips </a:t>
            </a:r>
            <a:r>
              <a:rPr lang="sv-SE" sz="1200" u="sng" kern="1200" dirty="0">
                <a:solidFill>
                  <a:schemeClr val="tx1"/>
                </a:solidFill>
                <a:effectLst/>
                <a:latin typeface="+mn-lt"/>
                <a:ea typeface="+mn-ea"/>
                <a:cs typeface="+mn-cs"/>
                <a:hlinkClick r:id="rId3"/>
              </a:rPr>
              <a:t>https://bioresurs.uu.se/ettmylleravliv/wp-content/uploads/sites/2/2019/04/Nisse.pdf</a:t>
            </a:r>
            <a:r>
              <a:rPr lang="sv-SE" sz="1200" kern="1200" dirty="0">
                <a:solidFill>
                  <a:schemeClr val="tx1"/>
                </a:solidFill>
                <a:effectLst/>
                <a:latin typeface="+mn-lt"/>
                <a:ea typeface="+mn-ea"/>
                <a:cs typeface="+mn-cs"/>
              </a:rPr>
              <a:t> och sidan </a:t>
            </a:r>
            <a:r>
              <a:rPr lang="sv-SE" sz="1200" u="sng" kern="1200" dirty="0">
                <a:solidFill>
                  <a:schemeClr val="tx1"/>
                </a:solidFill>
                <a:effectLst/>
                <a:latin typeface="+mn-lt"/>
                <a:ea typeface="+mn-ea"/>
                <a:cs typeface="+mn-cs"/>
                <a:hlinkClick r:id="rId4"/>
              </a:rPr>
              <a:t>https://bioresurs.uu.se/ettmylleravliv</a:t>
            </a:r>
            <a:r>
              <a:rPr lang="sv-SE" sz="1200" u="sng" kern="1200" dirty="0" smtClean="0">
                <a:solidFill>
                  <a:schemeClr val="tx1"/>
                </a:solidFill>
                <a:effectLst/>
                <a:latin typeface="+mn-lt"/>
                <a:ea typeface="+mn-ea"/>
                <a:cs typeface="+mn-cs"/>
                <a:hlinkClick r:id="rId4"/>
              </a:rPr>
              <a:t>/</a:t>
            </a:r>
          </a:p>
          <a:p>
            <a:pPr>
              <a:defRPr/>
            </a:pPr>
            <a:endParaRPr lang="sv-SE" sz="1200" u="sng" strike="noStrike" kern="1200" dirty="0" smtClean="0">
              <a:solidFill>
                <a:schemeClr val="tx1"/>
              </a:solidFill>
              <a:effectLst/>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Illustration: </a:t>
            </a:r>
            <a:r>
              <a:rPr lang="sv-SE" dirty="0" smtClean="0"/>
              <a:t>SLU</a:t>
            </a:r>
            <a:endParaRPr lang="sv-SE" sz="1200" kern="1200" dirty="0">
              <a:solidFill>
                <a:schemeClr val="tx1"/>
              </a:solidFill>
              <a:effectLst/>
              <a:latin typeface="+mn-lt"/>
              <a:cs typeface="Calibri"/>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6</a:t>
            </a:fld>
            <a:endParaRPr lang="sv-SE"/>
          </a:p>
        </p:txBody>
      </p:sp>
    </p:spTree>
    <p:extLst>
      <p:ext uri="{BB962C8B-B14F-4D97-AF65-F5344CB8AC3E}">
        <p14:creationId xmlns:p14="http://schemas.microsoft.com/office/powerpoint/2010/main" val="346378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smtClean="0">
                <a:solidFill>
                  <a:schemeClr val="tx1"/>
                </a:solidFill>
                <a:effectLst/>
                <a:latin typeface="+mn-lt"/>
                <a:ea typeface="+mn-ea"/>
                <a:cs typeface="+mn-cs"/>
              </a:rPr>
              <a:t>Mångfald av ekosystem</a:t>
            </a:r>
            <a:r>
              <a:rPr lang="sv-SE" sz="1200" kern="1200" dirty="0">
                <a:effectLst/>
                <a:cs typeface="+mn-lt"/>
              </a:rPr>
              <a:t/>
            </a:r>
            <a:br>
              <a:rPr lang="sv-SE" sz="1200" kern="1200" dirty="0">
                <a:effectLst/>
                <a:cs typeface="+mn-lt"/>
              </a:rPr>
            </a:br>
            <a:r>
              <a:rPr lang="sv-SE" sz="1200" kern="1200" dirty="0">
                <a:solidFill>
                  <a:schemeClr val="tx1"/>
                </a:solidFill>
                <a:effectLst/>
                <a:latin typeface="+mn-lt"/>
                <a:ea typeface="+mn-ea"/>
                <a:cs typeface="+mn-cs"/>
              </a:rPr>
              <a:t>Vilka olika ekosystem känner eleverna till? Fyll på med fler exempel så att eleverna inser att det finns ett stort antal olika ekosystem vilket gynnar många olika arter</a:t>
            </a:r>
            <a:r>
              <a:rPr lang="sv-SE" sz="1200" kern="1200" dirty="0" smtClean="0">
                <a:solidFill>
                  <a:schemeClr val="tx1"/>
                </a:solidFill>
                <a:effectLst/>
                <a:latin typeface="+mn-lt"/>
                <a:ea typeface="+mn-ea"/>
                <a:cs typeface="+mn-cs"/>
              </a:rPr>
              <a:t>.</a:t>
            </a:r>
          </a:p>
          <a:p>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Illustration: </a:t>
            </a:r>
            <a:r>
              <a:rPr lang="sv-SE" dirty="0" smtClean="0"/>
              <a:t>SLU </a:t>
            </a:r>
            <a:endParaRPr lang="en-US" dirty="0" smtClean="0"/>
          </a:p>
          <a:p>
            <a:endParaRPr lang="sv-SE" dirty="0">
              <a:cs typeface="Calibri"/>
            </a:endParaRPr>
          </a:p>
        </p:txBody>
      </p:sp>
      <p:sp>
        <p:nvSpPr>
          <p:cNvPr id="4" name="Slide Number Placeholder 3"/>
          <p:cNvSpPr>
            <a:spLocks noGrp="1"/>
          </p:cNvSpPr>
          <p:nvPr>
            <p:ph type="sldNum" sz="quarter" idx="10"/>
          </p:nvPr>
        </p:nvSpPr>
        <p:spPr/>
        <p:txBody>
          <a:bodyPr/>
          <a:lstStyle/>
          <a:p>
            <a:fld id="{70E1706C-E72E-4288-B38A-CFEE4F344B77}" type="slidenum">
              <a:rPr lang="sv-SE" smtClean="0"/>
              <a:t>7</a:t>
            </a:fld>
            <a:endParaRPr lang="sv-SE"/>
          </a:p>
        </p:txBody>
      </p:sp>
    </p:spTree>
    <p:extLst>
      <p:ext uri="{BB962C8B-B14F-4D97-AF65-F5344CB8AC3E}">
        <p14:creationId xmlns:p14="http://schemas.microsoft.com/office/powerpoint/2010/main" val="343053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Mångfald av arter</a:t>
            </a:r>
            <a:r>
              <a:rPr lang="sv-SE" sz="1200" kern="1200" dirty="0">
                <a:effectLst/>
                <a:cs typeface="+mn-lt"/>
              </a:rPr>
              <a:t/>
            </a:r>
            <a:br>
              <a:rPr lang="sv-SE" sz="1200" kern="1200" dirty="0">
                <a:effectLst/>
                <a:cs typeface="+mn-lt"/>
              </a:rPr>
            </a:br>
            <a:r>
              <a:rPr lang="sv-SE" sz="1200" kern="1200" dirty="0">
                <a:solidFill>
                  <a:schemeClr val="tx1"/>
                </a:solidFill>
                <a:effectLst/>
                <a:latin typeface="+mn-lt"/>
                <a:ea typeface="+mn-ea"/>
                <a:cs typeface="+mn-cs"/>
              </a:rPr>
              <a:t>Låt eleverna gissa på antalet arter på jorden. Ge exempel som olika arter av träd samt olika arter av trädslaget björk. Antalet beskrivna arter på jorden är 1,5 miljoner och totala antalet ligger från 5 till 11 miljoner arter</a:t>
            </a:r>
            <a:r>
              <a:rPr lang="sv-SE" sz="1200" kern="1200" dirty="0" smtClean="0">
                <a:solidFill>
                  <a:schemeClr val="tx1"/>
                </a:solidFill>
                <a:effectLst/>
                <a:latin typeface="+mn-lt"/>
                <a:ea typeface="+mn-ea"/>
                <a:cs typeface="+mn-cs"/>
              </a:rPr>
              <a:t>.</a:t>
            </a:r>
          </a:p>
          <a:p>
            <a:pPr marL="0" marR="0" lvl="0" indent="0" algn="l" defTabSz="914400">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Illustration: </a:t>
            </a:r>
            <a:r>
              <a:rPr lang="sv-SE" dirty="0" smtClean="0"/>
              <a:t>SLU</a:t>
            </a:r>
            <a:r>
              <a:rPr lang="sv-SE" sz="1200" kern="1200" dirty="0">
                <a:effectLst/>
                <a:cs typeface="+mn-lt"/>
              </a:rPr>
              <a:t/>
            </a:r>
            <a:br>
              <a:rPr lang="sv-SE" sz="1200" kern="1200" dirty="0">
                <a:effectLst/>
                <a:cs typeface="+mn-lt"/>
              </a:rPr>
            </a:br>
            <a:endParaRPr lang="sv-SE" sz="1200" kern="1200" dirty="0">
              <a:solidFill>
                <a:schemeClr val="tx1"/>
              </a:solidFill>
              <a:effectLst/>
              <a:latin typeface="+mn-lt"/>
              <a:cs typeface="Calibri"/>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8</a:t>
            </a:fld>
            <a:endParaRPr lang="sv-SE"/>
          </a:p>
        </p:txBody>
      </p:sp>
    </p:spTree>
    <p:extLst>
      <p:ext uri="{BB962C8B-B14F-4D97-AF65-F5344CB8AC3E}">
        <p14:creationId xmlns:p14="http://schemas.microsoft.com/office/powerpoint/2010/main" val="374887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Genetisk </a:t>
            </a:r>
            <a:r>
              <a:rPr lang="sv-SE" sz="1200" b="1" kern="1200" dirty="0" smtClean="0">
                <a:solidFill>
                  <a:schemeClr val="tx1"/>
                </a:solidFill>
                <a:effectLst/>
                <a:latin typeface="+mn-lt"/>
                <a:ea typeface="+mn-ea"/>
                <a:cs typeface="+mn-cs"/>
              </a:rPr>
              <a:t>mångfald</a:t>
            </a:r>
            <a:r>
              <a:rPr lang="sv-SE" sz="1200" kern="1200" dirty="0">
                <a:solidFill>
                  <a:schemeClr val="tx1"/>
                </a:solidFill>
                <a:effectLst/>
                <a:latin typeface="+mn-lt"/>
                <a:ea typeface="+mn-ea"/>
                <a:cs typeface="+mn-cs"/>
              </a:rPr>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Exempelvis kan man resonera med eleverna om hundraser och att de är alla samma ras men ser så olika ut.</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Randpopulationer kan vara </a:t>
            </a:r>
            <a:r>
              <a:rPr lang="sv-SE" sz="1200" kern="1200" dirty="0" smtClean="0">
                <a:solidFill>
                  <a:schemeClr val="tx1"/>
                </a:solidFill>
                <a:effectLst/>
                <a:latin typeface="+mn-lt"/>
                <a:ea typeface="+mn-ea"/>
                <a:cs typeface="+mn-cs"/>
              </a:rPr>
              <a:t>vår </a:t>
            </a:r>
            <a:r>
              <a:rPr lang="sv-SE" sz="1200" kern="1200" dirty="0">
                <a:solidFill>
                  <a:schemeClr val="tx1"/>
                </a:solidFill>
                <a:effectLst/>
                <a:latin typeface="+mn-lt"/>
                <a:ea typeface="+mn-ea"/>
                <a:cs typeface="+mn-cs"/>
              </a:rPr>
              <a:t>räddning när klimatet ändras. Tänk utifrån att vi har en nordlig utbredningsgräns vid Dalälven där det finns extremer från flera olika arter. De har genvarianter som gör att de kan konkurrera och anpassas efter nya betingelser. Dessa individer kan komma att spela en avgörande roll när klimatet ändras. De är mer våghalsiga, "hoppar" längre och kan med sina avvikelser troligast överleva lättare i nytt klimat</a:t>
            </a:r>
            <a:r>
              <a:rPr lang="sv-SE" sz="1200" kern="1200" dirty="0" smtClean="0">
                <a:solidFill>
                  <a:schemeClr val="tx1"/>
                </a:solidFill>
                <a:effectLst/>
                <a:latin typeface="+mn-lt"/>
                <a:ea typeface="+mn-ea"/>
                <a:cs typeface="+mn-cs"/>
              </a:rPr>
              <a:t>.</a:t>
            </a:r>
          </a:p>
          <a:p>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Illustration: </a:t>
            </a:r>
            <a:r>
              <a:rPr lang="sv-SE" dirty="0" smtClean="0"/>
              <a:t>SLU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cs typeface="Calibri"/>
            </a:endParaRP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9</a:t>
            </a:fld>
            <a:endParaRPr lang="sv-SE"/>
          </a:p>
        </p:txBody>
      </p:sp>
    </p:spTree>
    <p:extLst>
      <p:ext uri="{BB962C8B-B14F-4D97-AF65-F5344CB8AC3E}">
        <p14:creationId xmlns:p14="http://schemas.microsoft.com/office/powerpoint/2010/main" val="130817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Biologisk mångfald – </a:t>
            </a:r>
            <a:r>
              <a:rPr lang="sv-SE" sz="1200" b="1" i="0" kern="1200" dirty="0" smtClean="0">
                <a:solidFill>
                  <a:schemeClr val="tx1"/>
                </a:solidFill>
                <a:effectLst/>
                <a:latin typeface="+mn-lt"/>
                <a:ea typeface="+mn-ea"/>
                <a:cs typeface="+mn-cs"/>
              </a:rPr>
              <a:t>biotoper/ekosystem: </a:t>
            </a:r>
            <a:r>
              <a:rPr lang="sv-SE" sz="1200" b="0" i="0" kern="1200" dirty="0">
                <a:solidFill>
                  <a:schemeClr val="tx1"/>
                </a:solidFill>
                <a:effectLst/>
                <a:latin typeface="+mn-lt"/>
                <a:ea typeface="+mn-ea"/>
                <a:cs typeface="+mn-cs"/>
              </a:rPr>
              <a:t>Bilden beskriver en stor variation av olika biotoper. Börja med att låta eleverna formulera en egen beskrivning av vad begreppet biotop kan betyda. </a:t>
            </a:r>
          </a:p>
          <a:p>
            <a:pPr rtl="0" fontAlgn="base"/>
            <a:r>
              <a:rPr lang="sv-SE" sz="1200" b="0" i="0" kern="1200" dirty="0">
                <a:solidFill>
                  <a:schemeClr val="tx1"/>
                </a:solidFill>
                <a:effectLst/>
                <a:latin typeface="+mn-lt"/>
                <a:ea typeface="+mn-ea"/>
                <a:cs typeface="+mn-cs"/>
              </a:rPr>
              <a:t>Fundera sedan med eleverna vilka skillnader och likheter begreppet biotop har med begreppet ekosystem. Diskutera sedan de olika biotopernas variation och förutsättningar (öken, naturskog, urskog, hed, tjärn, regnskog, myr, havsvik). </a:t>
            </a:r>
          </a:p>
          <a:p>
            <a:endParaRPr lang="sv-SE" dirty="0"/>
          </a:p>
        </p:txBody>
      </p:sp>
      <p:sp>
        <p:nvSpPr>
          <p:cNvPr id="4" name="Slide Number Placeholder 3"/>
          <p:cNvSpPr>
            <a:spLocks noGrp="1"/>
          </p:cNvSpPr>
          <p:nvPr>
            <p:ph type="sldNum" sz="quarter" idx="10"/>
          </p:nvPr>
        </p:nvSpPr>
        <p:spPr/>
        <p:txBody>
          <a:bodyPr/>
          <a:lstStyle/>
          <a:p>
            <a:fld id="{70E1706C-E72E-4288-B38A-CFEE4F344B77}" type="slidenum">
              <a:rPr lang="sv-SE" smtClean="0"/>
              <a:t>10</a:t>
            </a:fld>
            <a:endParaRPr lang="sv-SE"/>
          </a:p>
        </p:txBody>
      </p:sp>
    </p:spTree>
    <p:extLst>
      <p:ext uri="{BB962C8B-B14F-4D97-AF65-F5344CB8AC3E}">
        <p14:creationId xmlns:p14="http://schemas.microsoft.com/office/powerpoint/2010/main" val="3384791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skog">
    <p:spTree>
      <p:nvGrpSpPr>
        <p:cNvPr id="1" name=""/>
        <p:cNvGrpSpPr/>
        <p:nvPr/>
      </p:nvGrpSpPr>
      <p:grpSpPr>
        <a:xfrm>
          <a:off x="0" y="0"/>
          <a:ext cx="0" cy="0"/>
          <a:chOff x="0" y="0"/>
          <a:chExt cx="0" cy="0"/>
        </a:xfrm>
      </p:grpSpPr>
      <p:pic>
        <p:nvPicPr>
          <p:cNvPr id="18" name="Bakgrund">
            <a:extLst>
              <a:ext uri="{FF2B5EF4-FFF2-40B4-BE49-F238E27FC236}">
                <a16:creationId xmlns:a16="http://schemas.microsoft.com/office/drawing/2014/main" id="{3E5E5DBC-3DFB-D346-88C4-7F79D6D8FA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3"/>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30128" y="3191752"/>
            <a:ext cx="9144000" cy="2387600"/>
          </a:xfrm>
        </p:spPr>
        <p:txBody>
          <a:bodyPr anchor="b"/>
          <a:lstStyle>
            <a:lvl1pPr algn="l">
              <a:lnSpc>
                <a:spcPts val="5600"/>
              </a:lnSpc>
              <a:defRPr sz="4600">
                <a:solidFill>
                  <a:schemeClr val="bg1"/>
                </a:solidFill>
              </a:defRPr>
            </a:lvl1pPr>
          </a:lstStyle>
          <a:p>
            <a:r>
              <a:rPr lang="sv-SE"/>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30128" y="5768542"/>
            <a:ext cx="9144000" cy="581891"/>
          </a:xfrm>
        </p:spPr>
        <p:txBody>
          <a:bodyPr/>
          <a:lstStyle>
            <a:lvl1pPr marL="0" indent="0" algn="l">
              <a:lnSpc>
                <a:spcPct val="100000"/>
              </a:lnSpc>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grpSp>
        <p:nvGrpSpPr>
          <p:cNvPr id="16" name="Logga">
            <a:extLst>
              <a:ext uri="{FF2B5EF4-FFF2-40B4-BE49-F238E27FC236}">
                <a16:creationId xmlns:a16="http://schemas.microsoft.com/office/drawing/2014/main" id="{94A9C963-ED04-41BD-8D28-415BB3BACE33}"/>
              </a:ext>
            </a:extLst>
          </p:cNvPr>
          <p:cNvGrpSpPr/>
          <p:nvPr userDrawn="1"/>
        </p:nvGrpSpPr>
        <p:grpSpPr>
          <a:xfrm>
            <a:off x="11401654" y="6035137"/>
            <a:ext cx="321189" cy="323215"/>
            <a:chOff x="260350" y="258763"/>
            <a:chExt cx="503238" cy="506412"/>
          </a:xfrm>
          <a:solidFill>
            <a:srgbClr val="FFFFFF"/>
          </a:solidFill>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grpSp>
      <p:pic>
        <p:nvPicPr>
          <p:cNvPr id="8" name="Bild 7">
            <a:extLst>
              <a:ext uri="{FF2B5EF4-FFF2-40B4-BE49-F238E27FC236}">
                <a16:creationId xmlns:a16="http://schemas.microsoft.com/office/drawing/2014/main" id="{1B6786B0-9595-BE45-B701-A06B9AD940A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7269" y="512763"/>
            <a:ext cx="1376238" cy="362028"/>
          </a:xfrm>
          <a:prstGeom prst="rect">
            <a:avLst/>
          </a:prstGeom>
        </p:spPr>
      </p:pic>
    </p:spTree>
    <p:extLst>
      <p:ext uri="{BB962C8B-B14F-4D97-AF65-F5344CB8AC3E}">
        <p14:creationId xmlns:p14="http://schemas.microsoft.com/office/powerpoint/2010/main" val="2205952133"/>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to + Inforu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96992854-E173-8047-836B-33DECB76330F}"/>
              </a:ext>
            </a:extLst>
          </p:cNvPr>
          <p:cNvSpPr>
            <a:spLocks noGrp="1"/>
          </p:cNvSpPr>
          <p:nvPr>
            <p:ph type="title"/>
          </p:nvPr>
        </p:nvSpPr>
        <p:spPr>
          <a:xfrm>
            <a:off x="731838" y="2126703"/>
            <a:ext cx="4240800" cy="1148621"/>
          </a:xfrm>
          <a:prstGeom prst="round2SameRect">
            <a:avLst>
              <a:gd name="adj1" fmla="val 10875"/>
              <a:gd name="adj2" fmla="val 0"/>
            </a:avLst>
          </a:prstGeom>
          <a:solidFill>
            <a:srgbClr val="DCECD5"/>
          </a:solidFill>
        </p:spPr>
        <p:txBody>
          <a:bodyPr lIns="144000" tIns="180000" rIns="144000" bIns="72000">
            <a:spAutoFit/>
          </a:bodyPr>
          <a:lstStyle>
            <a:lvl1pPr marL="0" algn="l" defTabSz="914400" rtl="0" eaLnBrk="1" latinLnBrk="0" hangingPunct="1">
              <a:lnSpc>
                <a:spcPct val="100000"/>
              </a:lnSpc>
              <a:spcBef>
                <a:spcPct val="0"/>
              </a:spcBef>
              <a:buNone/>
              <a:defRPr lang="sv-SE" sz="2800" b="1" kern="1200" dirty="0">
                <a:solidFill>
                  <a:schemeClr val="tx2"/>
                </a:solidFill>
                <a:latin typeface="+mj-lt"/>
                <a:ea typeface="+mj-ea"/>
                <a:cs typeface="+mj-cs"/>
              </a:defRPr>
            </a:lvl1pPr>
          </a:lstStyle>
          <a:p>
            <a:r>
              <a:rPr lang="en-US"/>
              <a:t>Click to edit Master title style</a:t>
            </a:r>
            <a:endParaRPr lang="sv-SE"/>
          </a:p>
        </p:txBody>
      </p:sp>
      <p:sp>
        <p:nvSpPr>
          <p:cNvPr id="24" name="Platshållare för text 2">
            <a:extLst>
              <a:ext uri="{FF2B5EF4-FFF2-40B4-BE49-F238E27FC236}">
                <a16:creationId xmlns:a16="http://schemas.microsoft.com/office/drawing/2014/main" id="{27BCBF1B-D6C7-6A49-8A7A-6D7DB4EF4EA4}"/>
              </a:ext>
            </a:extLst>
          </p:cNvPr>
          <p:cNvSpPr>
            <a:spLocks noGrp="1"/>
          </p:cNvSpPr>
          <p:nvPr>
            <p:ph type="body" sz="quarter" idx="11"/>
          </p:nvPr>
        </p:nvSpPr>
        <p:spPr>
          <a:xfrm>
            <a:off x="731838" y="3239884"/>
            <a:ext cx="4240800" cy="1788177"/>
          </a:xfrm>
          <a:prstGeom prst="round2SameRect">
            <a:avLst>
              <a:gd name="adj1" fmla="val 0"/>
              <a:gd name="adj2" fmla="val 7005"/>
            </a:avLst>
          </a:prstGeom>
          <a:solidFill>
            <a:srgbClr val="DCECD5"/>
          </a:solidFill>
        </p:spPr>
        <p:txBody>
          <a:bodyPr wrap="square" lIns="144000" tIns="36000" rIns="144000" bIns="180000">
            <a:spAutoFit/>
          </a:bodyPr>
          <a:lstStyle>
            <a:lvl1pPr marL="0" indent="0">
              <a:lnSpc>
                <a:spcPct val="100000"/>
              </a:lnSpc>
              <a:buNone/>
              <a:defRPr lang="sv-SE" sz="2000" dirty="0" smtClean="0"/>
            </a:lvl1pPr>
          </a:lstStyle>
          <a:p>
            <a:pPr lvl="0"/>
            <a:r>
              <a:rPr lang="en-US"/>
              <a:t>Edit Master text styles</a:t>
            </a:r>
          </a:p>
          <a:p>
            <a:pPr lvl="1"/>
            <a:r>
              <a:rPr lang="en-US"/>
              <a:t>Second level</a:t>
            </a:r>
          </a:p>
          <a:p>
            <a:pPr lvl="2"/>
            <a:r>
              <a:rPr lang="en-US"/>
              <a:t>Third level</a:t>
            </a:r>
          </a:p>
        </p:txBody>
      </p:sp>
      <p:sp>
        <p:nvSpPr>
          <p:cNvPr id="10" name="Platshållare för text 1">
            <a:extLst>
              <a:ext uri="{FF2B5EF4-FFF2-40B4-BE49-F238E27FC236}">
                <a16:creationId xmlns:a16="http://schemas.microsoft.com/office/drawing/2014/main" id="{783D78BD-6273-DD4D-A4D0-A7B1DCD7EB0C}"/>
              </a:ext>
            </a:extLst>
          </p:cNvPr>
          <p:cNvSpPr>
            <a:spLocks noGrp="1"/>
          </p:cNvSpPr>
          <p:nvPr>
            <p:ph type="body" sz="quarter" idx="18" hasCustomPrompt="1"/>
          </p:nvPr>
        </p:nvSpPr>
        <p:spPr>
          <a:xfrm>
            <a:off x="245876" y="6397544"/>
            <a:ext cx="11821716" cy="216000"/>
          </a:xfrm>
        </p:spPr>
        <p:txBody>
          <a:bodyPr/>
          <a:lstStyle>
            <a:lvl1pPr marL="0" indent="0">
              <a:lnSpc>
                <a:spcPct val="100000"/>
              </a:lnSpc>
              <a:buNone/>
              <a:defRPr lang="sv-SE" sz="1200" dirty="0" smtClean="0">
                <a:solidFill>
                  <a:srgbClr val="FFFFFF"/>
                </a:solidFill>
              </a:defRPr>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pic>
        <p:nvPicPr>
          <p:cNvPr id="11" name="Bild 10">
            <a:extLst>
              <a:ext uri="{FF2B5EF4-FFF2-40B4-BE49-F238E27FC236}">
                <a16:creationId xmlns:a16="http://schemas.microsoft.com/office/drawing/2014/main" id="{58E204E1-A299-9946-B4A8-B09EFFB40DA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408510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BC0F49-B5A5-964F-AB95-FF748F86CB1F}"/>
              </a:ext>
            </a:extLst>
          </p:cNvPr>
          <p:cNvSpPr>
            <a:spLocks noGrp="1"/>
          </p:cNvSpPr>
          <p:nvPr>
            <p:ph type="title"/>
          </p:nvPr>
        </p:nvSpPr>
        <p:spPr>
          <a:xfrm>
            <a:off x="732188" y="1994400"/>
            <a:ext cx="8359200" cy="1738800"/>
          </a:xfrm>
        </p:spPr>
        <p:txBody>
          <a:bodyPr/>
          <a:lstStyle>
            <a:lvl1pPr>
              <a:lnSpc>
                <a:spcPct val="100000"/>
              </a:lnSpc>
              <a:defRPr sz="6000"/>
            </a:lvl1pPr>
          </a:lstStyle>
          <a:p>
            <a:r>
              <a:rPr lang="en-US"/>
              <a:t>Click to edit Master title style</a:t>
            </a:r>
            <a:endParaRPr lang="sv-SE"/>
          </a:p>
        </p:txBody>
      </p:sp>
      <p:sp>
        <p:nvSpPr>
          <p:cNvPr id="4" name="Platshållare för text 1">
            <a:extLst>
              <a:ext uri="{FF2B5EF4-FFF2-40B4-BE49-F238E27FC236}">
                <a16:creationId xmlns:a16="http://schemas.microsoft.com/office/drawing/2014/main" id="{1524DC0D-06BC-294F-A00C-560C0F23AD1A}"/>
              </a:ext>
            </a:extLst>
          </p:cNvPr>
          <p:cNvSpPr>
            <a:spLocks noGrp="1"/>
          </p:cNvSpPr>
          <p:nvPr>
            <p:ph type="body" sz="quarter" idx="10" hasCustomPrompt="1"/>
          </p:nvPr>
        </p:nvSpPr>
        <p:spPr>
          <a:xfrm>
            <a:off x="731838" y="3970196"/>
            <a:ext cx="8359775" cy="814455"/>
          </a:xfrm>
        </p:spPr>
        <p:txBody>
          <a:bodyPr/>
          <a:lstStyle>
            <a:lvl1pPr marL="0" indent="0">
              <a:buNone/>
              <a:defRPr/>
            </a:lvl1pPr>
            <a:lvl2pPr marL="249238" indent="0">
              <a:buNone/>
              <a:defRPr/>
            </a:lvl2pPr>
          </a:lstStyle>
          <a:p>
            <a:pPr lvl="0"/>
            <a:r>
              <a:rPr lang="sv-SE"/>
              <a:t>Klicka här för att ändra format på bakgrundstexten</a:t>
            </a:r>
          </a:p>
          <a:p>
            <a:pPr lvl="0"/>
            <a:r>
              <a:rPr lang="sv-SE"/>
              <a:t>Plats för text på två rader</a:t>
            </a:r>
          </a:p>
        </p:txBody>
      </p:sp>
    </p:spTree>
    <p:extLst>
      <p:ext uri="{BB962C8B-B14F-4D97-AF65-F5344CB8AC3E}">
        <p14:creationId xmlns:p14="http://schemas.microsoft.com/office/powerpoint/2010/main" val="917114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6000" y="1060200"/>
            <a:ext cx="5005825" cy="902318"/>
          </a:xfrm>
        </p:spPr>
        <p:txBody>
          <a:bodyPr/>
          <a:lstStyle>
            <a:lvl1pPr>
              <a:defRPr sz="3400"/>
            </a:lvl1pPr>
          </a:lstStyle>
          <a:p>
            <a:r>
              <a:rPr lang="sv-SE"/>
              <a:t>Klicka här för att ändra mall för rubrikformat</a:t>
            </a:r>
          </a:p>
        </p:txBody>
      </p:sp>
      <p:sp>
        <p:nvSpPr>
          <p:cNvPr id="6" name="Platshållare för text 5">
            <a:extLst>
              <a:ext uri="{FF2B5EF4-FFF2-40B4-BE49-F238E27FC236}">
                <a16:creationId xmlns:a16="http://schemas.microsoft.com/office/drawing/2014/main" id="{5D01974B-5DD6-E548-8921-895CEDBEB218}"/>
              </a:ext>
            </a:extLst>
          </p:cNvPr>
          <p:cNvSpPr>
            <a:spLocks noGrp="1"/>
          </p:cNvSpPr>
          <p:nvPr>
            <p:ph type="body" sz="quarter" idx="13"/>
          </p:nvPr>
        </p:nvSpPr>
        <p:spPr>
          <a:xfrm>
            <a:off x="756000" y="2338200"/>
            <a:ext cx="5005824" cy="3456000"/>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a:solidFill>
                  <a:srgbClr val="53565A"/>
                </a:solidFill>
                <a:latin typeface="+mn-lt"/>
                <a:ea typeface="+mn-ea"/>
                <a:cs typeface="+mn-cs"/>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12">
            <a:extLst>
              <a:ext uri="{FF2B5EF4-FFF2-40B4-BE49-F238E27FC236}">
                <a16:creationId xmlns:a16="http://schemas.microsoft.com/office/drawing/2014/main" id="{B0EC42CD-C44C-3D4B-B0DD-6B2E7DF6CFFD}"/>
              </a:ext>
            </a:extLst>
          </p:cNvPr>
          <p:cNvSpPr>
            <a:spLocks noGrp="1"/>
          </p:cNvSpPr>
          <p:nvPr>
            <p:ph sz="quarter" idx="14"/>
          </p:nvPr>
        </p:nvSpPr>
        <p:spPr>
          <a:xfrm>
            <a:off x="6096000" y="1060200"/>
            <a:ext cx="5291667" cy="4737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4008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42122" y="668927"/>
            <a:ext cx="9534651" cy="433233"/>
          </a:xfrm>
        </p:spPr>
        <p:txBody>
          <a:bodyPr anchor="t" anchorCtr="0"/>
          <a:lstStyle/>
          <a:p>
            <a:r>
              <a:rPr lang="sv-SE"/>
              <a:t>Klicka här för att ändra mall för rubrikformat</a:t>
            </a:r>
          </a:p>
        </p:txBody>
      </p:sp>
      <p:sp>
        <p:nvSpPr>
          <p:cNvPr id="8" name="Platshållare för innehåll 1">
            <a:extLst>
              <a:ext uri="{FF2B5EF4-FFF2-40B4-BE49-F238E27FC236}">
                <a16:creationId xmlns:a16="http://schemas.microsoft.com/office/drawing/2014/main" id="{9F94126D-19F4-054E-A5E6-64EAE5EC3B0F}"/>
              </a:ext>
            </a:extLst>
          </p:cNvPr>
          <p:cNvSpPr>
            <a:spLocks noGrp="1"/>
          </p:cNvSpPr>
          <p:nvPr>
            <p:ph sz="quarter" idx="11"/>
          </p:nvPr>
        </p:nvSpPr>
        <p:spPr>
          <a:xfrm>
            <a:off x="1915226" y="1235497"/>
            <a:ext cx="8361547" cy="47052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2">
            <a:extLst>
              <a:ext uri="{FF2B5EF4-FFF2-40B4-BE49-F238E27FC236}">
                <a16:creationId xmlns:a16="http://schemas.microsoft.com/office/drawing/2014/main" id="{F82C9993-9DD0-E541-900A-80D9A9D74C97}"/>
              </a:ext>
            </a:extLst>
          </p:cNvPr>
          <p:cNvSpPr>
            <a:spLocks noGrp="1"/>
          </p:cNvSpPr>
          <p:nvPr>
            <p:ph sz="quarter" idx="13" hasCustomPrompt="1"/>
          </p:nvPr>
        </p:nvSpPr>
        <p:spPr>
          <a:xfrm>
            <a:off x="10539305" y="1606656"/>
            <a:ext cx="1065484" cy="1065484"/>
          </a:xfrm>
          <a:prstGeom prst="ellipse">
            <a:avLst/>
          </a:prstGeom>
          <a:solidFill>
            <a:srgbClr val="FBD7C9"/>
          </a:solidFill>
          <a:ln w="19050">
            <a:solidFill>
              <a:srgbClr val="FFFFFF"/>
            </a:solidFill>
          </a:ln>
        </p:spPr>
        <p:txBody>
          <a:bodyPr lIns="108000" tIns="108000" rIns="108000" bIns="108000" anchor="ctr" anchorCtr="0"/>
          <a:lstStyle>
            <a:lvl1pPr marL="0" indent="0" algn="ctr">
              <a:lnSpc>
                <a:spcPct val="100000"/>
              </a:lnSpc>
              <a:buNone/>
              <a:defRPr sz="1800" b="1">
                <a:solidFill>
                  <a:schemeClr val="tx2"/>
                </a:solidFill>
              </a:defRPr>
            </a:lvl1pPr>
          </a:lstStyle>
          <a:p>
            <a:pPr lvl="0"/>
            <a:r>
              <a:rPr lang="sv-SE"/>
              <a:t>Ikon/</a:t>
            </a:r>
          </a:p>
          <a:p>
            <a:pPr lvl="0"/>
            <a:r>
              <a:rPr lang="sv-SE"/>
              <a:t>text</a:t>
            </a:r>
          </a:p>
        </p:txBody>
      </p:sp>
      <p:sp>
        <p:nvSpPr>
          <p:cNvPr id="6" name="Platshållare för text 1">
            <a:extLst>
              <a:ext uri="{FF2B5EF4-FFF2-40B4-BE49-F238E27FC236}">
                <a16:creationId xmlns:a16="http://schemas.microsoft.com/office/drawing/2014/main" id="{07A8645F-8F01-F945-910E-D930753FA8C5}"/>
              </a:ext>
            </a:extLst>
          </p:cNvPr>
          <p:cNvSpPr>
            <a:spLocks noGrp="1"/>
          </p:cNvSpPr>
          <p:nvPr>
            <p:ph type="body" sz="quarter" idx="10"/>
          </p:nvPr>
        </p:nvSpPr>
        <p:spPr>
          <a:xfrm>
            <a:off x="742122" y="6074079"/>
            <a:ext cx="9534651" cy="282301"/>
          </a:xfrm>
        </p:spPr>
        <p:txBody>
          <a:bodyPr/>
          <a:lstStyle>
            <a:lvl1pPr marL="0" indent="0">
              <a:lnSpc>
                <a:spcPct val="100000"/>
              </a:lnSpc>
              <a:buNone/>
              <a:defRPr lang="sv-SE" sz="20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Klicka här för att ändra format på bakgrundstexten</a:t>
            </a:r>
          </a:p>
        </p:txBody>
      </p:sp>
      <p:sp>
        <p:nvSpPr>
          <p:cNvPr id="7" name="Platshållare för text 1">
            <a:extLst>
              <a:ext uri="{FF2B5EF4-FFF2-40B4-BE49-F238E27FC236}">
                <a16:creationId xmlns:a16="http://schemas.microsoft.com/office/drawing/2014/main" id="{92CDC092-84BB-3642-AFB5-7505BEF3E11D}"/>
              </a:ext>
            </a:extLst>
          </p:cNvPr>
          <p:cNvSpPr>
            <a:spLocks noGrp="1"/>
          </p:cNvSpPr>
          <p:nvPr>
            <p:ph type="body" sz="quarter" idx="10" hasCustomPrompt="1"/>
          </p:nvPr>
        </p:nvSpPr>
        <p:spPr>
          <a:xfrm>
            <a:off x="742123" y="6431903"/>
            <a:ext cx="9534650" cy="188354"/>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117999491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på helsida">
    <p:spTree>
      <p:nvGrpSpPr>
        <p:cNvPr id="1" name=""/>
        <p:cNvGrpSpPr/>
        <p:nvPr/>
      </p:nvGrpSpPr>
      <p:grpSpPr>
        <a:xfrm>
          <a:off x="0" y="0"/>
          <a:ext cx="0" cy="0"/>
          <a:chOff x="0" y="0"/>
          <a:chExt cx="0" cy="0"/>
        </a:xfrm>
      </p:grpSpPr>
      <p:sp>
        <p:nvSpPr>
          <p:cNvPr id="6" name="Platshållare för bild 3">
            <a:extLst>
              <a:ext uri="{FF2B5EF4-FFF2-40B4-BE49-F238E27FC236}">
                <a16:creationId xmlns:a16="http://schemas.microsoft.com/office/drawing/2014/main" id="{8D5B63D5-5355-C0E0-98C0-9EDEC867E116}"/>
              </a:ext>
            </a:extLst>
          </p:cNvPr>
          <p:cNvSpPr>
            <a:spLocks noGrp="1"/>
          </p:cNvSpPr>
          <p:nvPr>
            <p:ph type="pic" sz="quarter" idx="11" hasCustomPrompt="1"/>
          </p:nvPr>
        </p:nvSpPr>
        <p:spPr>
          <a:xfrm>
            <a:off x="0" y="0"/>
            <a:ext cx="12192000" cy="6858000"/>
          </a:xfrm>
        </p:spPr>
        <p:txBody>
          <a:bodyPr/>
          <a:lstStyle/>
          <a:p>
            <a:r>
              <a:rPr lang="sv-SE"/>
              <a:t>Klicka på symbolen för att lägga till en bild </a:t>
            </a:r>
          </a:p>
        </p:txBody>
      </p:sp>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22000" y="489600"/>
            <a:ext cx="9085216" cy="433233"/>
          </a:xfrm>
        </p:spPr>
        <p:txBody>
          <a:bodyPr anchor="t" anchorCtr="0"/>
          <a:lstStyle/>
          <a:p>
            <a:r>
              <a:rPr lang="sv-SE"/>
              <a:t>Klicka här för att ändra mall för rubrikformat</a:t>
            </a:r>
          </a:p>
        </p:txBody>
      </p:sp>
      <p:sp>
        <p:nvSpPr>
          <p:cNvPr id="5" name="Platshållare för text 1">
            <a:extLst>
              <a:ext uri="{FF2B5EF4-FFF2-40B4-BE49-F238E27FC236}">
                <a16:creationId xmlns:a16="http://schemas.microsoft.com/office/drawing/2014/main" id="{6DA3E16A-A45C-5C46-BE59-3910FF022BD9}"/>
              </a:ext>
            </a:extLst>
          </p:cNvPr>
          <p:cNvSpPr>
            <a:spLocks noGrp="1"/>
          </p:cNvSpPr>
          <p:nvPr>
            <p:ph type="body" sz="quarter" idx="10" hasCustomPrompt="1"/>
          </p:nvPr>
        </p:nvSpPr>
        <p:spPr>
          <a:xfrm>
            <a:off x="515938" y="6438123"/>
            <a:ext cx="10017572" cy="182134"/>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1313205746"/>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6000" y="1060200"/>
            <a:ext cx="10631667" cy="902318"/>
          </a:xfrm>
        </p:spPr>
        <p:txBody>
          <a:bodyPr/>
          <a:lstStyle>
            <a:lvl1pPr>
              <a:defRPr sz="3000"/>
            </a:lvl1pPr>
          </a:lstStyle>
          <a:p>
            <a:r>
              <a:rPr lang="sv-SE"/>
              <a:t>Klicka här för att ändra mall för rubrikformat</a:t>
            </a:r>
          </a:p>
        </p:txBody>
      </p:sp>
      <p:sp>
        <p:nvSpPr>
          <p:cNvPr id="5" name="Platshållare för text 1">
            <a:extLst>
              <a:ext uri="{FF2B5EF4-FFF2-40B4-BE49-F238E27FC236}">
                <a16:creationId xmlns:a16="http://schemas.microsoft.com/office/drawing/2014/main" id="{A911A9A5-5765-484C-9D41-D2A13D188F73}"/>
              </a:ext>
            </a:extLst>
          </p:cNvPr>
          <p:cNvSpPr>
            <a:spLocks noGrp="1"/>
          </p:cNvSpPr>
          <p:nvPr>
            <p:ph type="body" sz="quarter" idx="15"/>
          </p:nvPr>
        </p:nvSpPr>
        <p:spPr>
          <a:xfrm>
            <a:off x="755997" y="2338200"/>
            <a:ext cx="5212723" cy="3212208"/>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a:solidFill>
                  <a:srgbClr val="53565A"/>
                </a:solidFill>
                <a:latin typeface="+mn-lt"/>
                <a:ea typeface="+mn-ea"/>
                <a:cs typeface="+mn-cs"/>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3">
            <a:extLst>
              <a:ext uri="{FF2B5EF4-FFF2-40B4-BE49-F238E27FC236}">
                <a16:creationId xmlns:a16="http://schemas.microsoft.com/office/drawing/2014/main" id="{E5AC3271-DFCA-A742-AAF4-FBD6C92CA175}"/>
              </a:ext>
            </a:extLst>
          </p:cNvPr>
          <p:cNvSpPr>
            <a:spLocks noGrp="1"/>
          </p:cNvSpPr>
          <p:nvPr>
            <p:ph sz="quarter" idx="17"/>
          </p:nvPr>
        </p:nvSpPr>
        <p:spPr>
          <a:xfrm>
            <a:off x="6175375" y="2338388"/>
            <a:ext cx="5211763" cy="2932112"/>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1">
            <a:extLst>
              <a:ext uri="{FF2B5EF4-FFF2-40B4-BE49-F238E27FC236}">
                <a16:creationId xmlns:a16="http://schemas.microsoft.com/office/drawing/2014/main" id="{D4FED695-DCDD-384B-AD68-0504EF23DCBB}"/>
              </a:ext>
            </a:extLst>
          </p:cNvPr>
          <p:cNvSpPr>
            <a:spLocks noGrp="1"/>
          </p:cNvSpPr>
          <p:nvPr>
            <p:ph type="body" sz="quarter" idx="10" hasCustomPrompt="1"/>
          </p:nvPr>
        </p:nvSpPr>
        <p:spPr>
          <a:xfrm>
            <a:off x="6175375" y="5372997"/>
            <a:ext cx="5212723" cy="177411"/>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312659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5CBA3ED0-B4E1-1643-8580-0ADD494093A2}"/>
              </a:ext>
            </a:extLst>
          </p:cNvPr>
          <p:cNvSpPr>
            <a:spLocks noGrp="1"/>
          </p:cNvSpPr>
          <p:nvPr>
            <p:ph type="title"/>
          </p:nvPr>
        </p:nvSpPr>
        <p:spPr>
          <a:xfrm>
            <a:off x="756000" y="1040400"/>
            <a:ext cx="10631662" cy="391546"/>
          </a:xfrm>
        </p:spPr>
        <p:txBody>
          <a:bodyPr anchor="t" anchorCtr="0"/>
          <a:lstStyle/>
          <a:p>
            <a:r>
              <a:rPr lang="sv-SE"/>
              <a:t>Klicka här för att ändra mall för rubrikformat</a:t>
            </a:r>
          </a:p>
        </p:txBody>
      </p:sp>
      <p:sp>
        <p:nvSpPr>
          <p:cNvPr id="4" name="Platshållare för text 3">
            <a:extLst>
              <a:ext uri="{FF2B5EF4-FFF2-40B4-BE49-F238E27FC236}">
                <a16:creationId xmlns:a16="http://schemas.microsoft.com/office/drawing/2014/main" id="{236E824B-6B2A-7049-86FC-63896BD117F4}"/>
              </a:ext>
            </a:extLst>
          </p:cNvPr>
          <p:cNvSpPr>
            <a:spLocks noGrp="1"/>
          </p:cNvSpPr>
          <p:nvPr>
            <p:ph type="body" sz="quarter" idx="24" hasCustomPrompt="1"/>
          </p:nvPr>
        </p:nvSpPr>
        <p:spPr>
          <a:xfrm>
            <a:off x="2184981" y="1795280"/>
            <a:ext cx="2448000" cy="576000"/>
          </a:xfrm>
          <a:prstGeom prst="roundRect">
            <a:avLst>
              <a:gd name="adj" fmla="val 9056"/>
            </a:avLst>
          </a:prstGeom>
          <a:solidFill>
            <a:srgbClr val="DCECD5"/>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8" name="Platshållare för bild 1">
            <a:extLst>
              <a:ext uri="{FF2B5EF4-FFF2-40B4-BE49-F238E27FC236}">
                <a16:creationId xmlns:a16="http://schemas.microsoft.com/office/drawing/2014/main" id="{AAA57665-079F-D145-9AFF-8A6C84372D8A}"/>
              </a:ext>
            </a:extLst>
          </p:cNvPr>
          <p:cNvSpPr>
            <a:spLocks noGrp="1"/>
          </p:cNvSpPr>
          <p:nvPr>
            <p:ph type="pic" sz="quarter" idx="26" hasCustomPrompt="1"/>
          </p:nvPr>
        </p:nvSpPr>
        <p:spPr>
          <a:xfrm>
            <a:off x="756000" y="2661773"/>
            <a:ext cx="5281792" cy="2978514"/>
          </a:xfrm>
        </p:spPr>
        <p:txBody>
          <a:bodyPr/>
          <a:lstStyle>
            <a:lvl1pPr marL="0" indent="0" algn="ctr">
              <a:buNone/>
              <a:defRPr sz="1600"/>
            </a:lvl1pPr>
          </a:lstStyle>
          <a:p>
            <a:r>
              <a:rPr lang="sv-SE"/>
              <a:t>2 bilder</a:t>
            </a:r>
          </a:p>
        </p:txBody>
      </p:sp>
      <p:sp>
        <p:nvSpPr>
          <p:cNvPr id="9" name="Platshållare för text 1">
            <a:extLst>
              <a:ext uri="{FF2B5EF4-FFF2-40B4-BE49-F238E27FC236}">
                <a16:creationId xmlns:a16="http://schemas.microsoft.com/office/drawing/2014/main" id="{DA1B1ADB-90BE-6F45-B0CE-3B2204AA12D3}"/>
              </a:ext>
            </a:extLst>
          </p:cNvPr>
          <p:cNvSpPr>
            <a:spLocks noGrp="1"/>
          </p:cNvSpPr>
          <p:nvPr>
            <p:ph type="body" sz="quarter" idx="18" hasCustomPrompt="1"/>
          </p:nvPr>
        </p:nvSpPr>
        <p:spPr>
          <a:xfrm>
            <a:off x="752983"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
        <p:nvSpPr>
          <p:cNvPr id="14" name="Platshållare för text 4">
            <a:extLst>
              <a:ext uri="{FF2B5EF4-FFF2-40B4-BE49-F238E27FC236}">
                <a16:creationId xmlns:a16="http://schemas.microsoft.com/office/drawing/2014/main" id="{FDD1AED7-0475-684F-8AAB-530904569FEA}"/>
              </a:ext>
            </a:extLst>
          </p:cNvPr>
          <p:cNvSpPr>
            <a:spLocks noGrp="1"/>
          </p:cNvSpPr>
          <p:nvPr>
            <p:ph type="body" sz="quarter" idx="25" hasCustomPrompt="1"/>
          </p:nvPr>
        </p:nvSpPr>
        <p:spPr>
          <a:xfrm>
            <a:off x="7546936" y="1795280"/>
            <a:ext cx="2448000" cy="576000"/>
          </a:xfrm>
          <a:prstGeom prst="roundRect">
            <a:avLst>
              <a:gd name="adj" fmla="val 9056"/>
            </a:avLst>
          </a:prstGeom>
          <a:solidFill>
            <a:srgbClr val="DCECD5"/>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10" name="Platshållare för bild 2">
            <a:extLst>
              <a:ext uri="{FF2B5EF4-FFF2-40B4-BE49-F238E27FC236}">
                <a16:creationId xmlns:a16="http://schemas.microsoft.com/office/drawing/2014/main" id="{1BB7FB6D-F6D6-3748-9C39-1A71BD51C4AF}"/>
              </a:ext>
            </a:extLst>
          </p:cNvPr>
          <p:cNvSpPr>
            <a:spLocks noGrp="1"/>
          </p:cNvSpPr>
          <p:nvPr>
            <p:ph type="pic" sz="quarter" idx="27" hasCustomPrompt="1"/>
          </p:nvPr>
        </p:nvSpPr>
        <p:spPr>
          <a:xfrm>
            <a:off x="6157734" y="2661773"/>
            <a:ext cx="5281792" cy="2978514"/>
          </a:xfrm>
        </p:spPr>
        <p:txBody>
          <a:bodyPr/>
          <a:lstStyle>
            <a:lvl1pPr marL="0" indent="0" algn="ctr">
              <a:buNone/>
              <a:defRPr sz="1600"/>
            </a:lvl1pPr>
          </a:lstStyle>
          <a:p>
            <a:r>
              <a:rPr lang="sv-SE"/>
              <a:t>2 bilder</a:t>
            </a:r>
          </a:p>
        </p:txBody>
      </p:sp>
      <p:sp>
        <p:nvSpPr>
          <p:cNvPr id="11" name="Platshållare för text 1">
            <a:extLst>
              <a:ext uri="{FF2B5EF4-FFF2-40B4-BE49-F238E27FC236}">
                <a16:creationId xmlns:a16="http://schemas.microsoft.com/office/drawing/2014/main" id="{A5396FB3-CC23-114C-9F5C-70ABD41DE9A3}"/>
              </a:ext>
            </a:extLst>
          </p:cNvPr>
          <p:cNvSpPr>
            <a:spLocks noGrp="1"/>
          </p:cNvSpPr>
          <p:nvPr>
            <p:ph type="body" sz="quarter" idx="28" hasCustomPrompt="1"/>
          </p:nvPr>
        </p:nvSpPr>
        <p:spPr>
          <a:xfrm>
            <a:off x="6184519"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1466506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1530342" y="489186"/>
            <a:ext cx="9168138" cy="433233"/>
          </a:xfrm>
        </p:spPr>
        <p:txBody>
          <a:bodyPr anchor="t" anchorCtr="0"/>
          <a:lstStyle/>
          <a:p>
            <a:r>
              <a:rPr lang="sv-SE"/>
              <a:t>Klicka här för att ändra mall för rubrikformat</a:t>
            </a:r>
          </a:p>
        </p:txBody>
      </p:sp>
      <p:sp>
        <p:nvSpPr>
          <p:cNvPr id="5" name="Platshållare för bild 1">
            <a:extLst>
              <a:ext uri="{FF2B5EF4-FFF2-40B4-BE49-F238E27FC236}">
                <a16:creationId xmlns:a16="http://schemas.microsoft.com/office/drawing/2014/main" id="{80BAF292-2C73-334D-9773-EB1B07C31A98}"/>
              </a:ext>
            </a:extLst>
          </p:cNvPr>
          <p:cNvSpPr>
            <a:spLocks noGrp="1"/>
          </p:cNvSpPr>
          <p:nvPr>
            <p:ph type="pic" sz="quarter" idx="11"/>
          </p:nvPr>
        </p:nvSpPr>
        <p:spPr>
          <a:xfrm>
            <a:off x="1530342" y="1097921"/>
            <a:ext cx="4459610" cy="2505379"/>
          </a:xfrm>
        </p:spPr>
        <p:txBody>
          <a:bodyPr/>
          <a:lstStyle/>
          <a:p>
            <a:endParaRPr lang="sv-SE"/>
          </a:p>
        </p:txBody>
      </p:sp>
      <p:sp>
        <p:nvSpPr>
          <p:cNvPr id="7" name="Platshållare för bild 2">
            <a:extLst>
              <a:ext uri="{FF2B5EF4-FFF2-40B4-BE49-F238E27FC236}">
                <a16:creationId xmlns:a16="http://schemas.microsoft.com/office/drawing/2014/main" id="{258194F0-A039-1E4F-A71D-5D4224953C3C}"/>
              </a:ext>
            </a:extLst>
          </p:cNvPr>
          <p:cNvSpPr>
            <a:spLocks noGrp="1"/>
          </p:cNvSpPr>
          <p:nvPr>
            <p:ph type="pic" sz="quarter" idx="15"/>
          </p:nvPr>
        </p:nvSpPr>
        <p:spPr>
          <a:xfrm>
            <a:off x="1530342" y="3717356"/>
            <a:ext cx="4459610" cy="2505379"/>
          </a:xfrm>
        </p:spPr>
        <p:txBody>
          <a:bodyPr/>
          <a:lstStyle/>
          <a:p>
            <a:endParaRPr lang="sv-SE"/>
          </a:p>
        </p:txBody>
      </p:sp>
      <p:sp>
        <p:nvSpPr>
          <p:cNvPr id="8" name="Platshållare för bild 3">
            <a:extLst>
              <a:ext uri="{FF2B5EF4-FFF2-40B4-BE49-F238E27FC236}">
                <a16:creationId xmlns:a16="http://schemas.microsoft.com/office/drawing/2014/main" id="{B47C8FF2-7204-EF47-BAF1-E21FFDBC2E29}"/>
              </a:ext>
            </a:extLst>
          </p:cNvPr>
          <p:cNvSpPr>
            <a:spLocks noGrp="1"/>
          </p:cNvSpPr>
          <p:nvPr>
            <p:ph type="pic" sz="quarter" idx="16"/>
          </p:nvPr>
        </p:nvSpPr>
        <p:spPr>
          <a:xfrm>
            <a:off x="6211438" y="1097921"/>
            <a:ext cx="4459610" cy="2505379"/>
          </a:xfrm>
        </p:spPr>
        <p:txBody>
          <a:bodyPr/>
          <a:lstStyle/>
          <a:p>
            <a:endParaRPr lang="sv-SE"/>
          </a:p>
        </p:txBody>
      </p:sp>
      <p:sp>
        <p:nvSpPr>
          <p:cNvPr id="12" name="Platshållare för bild 4">
            <a:extLst>
              <a:ext uri="{FF2B5EF4-FFF2-40B4-BE49-F238E27FC236}">
                <a16:creationId xmlns:a16="http://schemas.microsoft.com/office/drawing/2014/main" id="{FF5A33A4-BE5A-A74B-BBED-E56A3D04B841}"/>
              </a:ext>
            </a:extLst>
          </p:cNvPr>
          <p:cNvSpPr>
            <a:spLocks noGrp="1"/>
          </p:cNvSpPr>
          <p:nvPr>
            <p:ph type="pic" sz="quarter" idx="17"/>
          </p:nvPr>
        </p:nvSpPr>
        <p:spPr>
          <a:xfrm>
            <a:off x="6211438" y="3717356"/>
            <a:ext cx="4459610" cy="2505379"/>
          </a:xfrm>
        </p:spPr>
        <p:txBody>
          <a:bodyPr/>
          <a:lstStyle/>
          <a:p>
            <a:endParaRPr lang="sv-SE"/>
          </a:p>
        </p:txBody>
      </p:sp>
      <p:sp>
        <p:nvSpPr>
          <p:cNvPr id="9" name="Platshållare för text 1">
            <a:extLst>
              <a:ext uri="{FF2B5EF4-FFF2-40B4-BE49-F238E27FC236}">
                <a16:creationId xmlns:a16="http://schemas.microsoft.com/office/drawing/2014/main" id="{25EA6B84-71BB-1746-9A5F-E437185D9AC5}"/>
              </a:ext>
            </a:extLst>
          </p:cNvPr>
          <p:cNvSpPr>
            <a:spLocks noGrp="1"/>
          </p:cNvSpPr>
          <p:nvPr>
            <p:ph type="body" sz="quarter" idx="18" hasCustomPrompt="1"/>
          </p:nvPr>
        </p:nvSpPr>
        <p:spPr>
          <a:xfrm>
            <a:off x="1530342" y="6270172"/>
            <a:ext cx="9140706" cy="181818"/>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1615480121"/>
      </p:ext>
    </p:extLst>
  </p:cSld>
  <p:clrMapOvr>
    <a:masterClrMapping/>
  </p:clrMapOvr>
  <p:extLst>
    <p:ext uri="{DCECCB84-F9BA-43D5-87BE-67443E8EF086}">
      <p15:sldGuideLst xmlns:p15="http://schemas.microsoft.com/office/powerpoint/2012/main">
        <p15:guide id="1" orient="horz" pos="2296"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to + Inforu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96992854-E173-8047-836B-33DECB76330F}"/>
              </a:ext>
            </a:extLst>
          </p:cNvPr>
          <p:cNvSpPr>
            <a:spLocks noGrp="1"/>
          </p:cNvSpPr>
          <p:nvPr>
            <p:ph type="title"/>
          </p:nvPr>
        </p:nvSpPr>
        <p:spPr>
          <a:xfrm>
            <a:off x="731838" y="2126703"/>
            <a:ext cx="4240800" cy="1148621"/>
          </a:xfrm>
          <a:prstGeom prst="round2SameRect">
            <a:avLst>
              <a:gd name="adj1" fmla="val 10875"/>
              <a:gd name="adj2" fmla="val 0"/>
            </a:avLst>
          </a:prstGeom>
          <a:solidFill>
            <a:srgbClr val="FFFFFF"/>
          </a:solidFill>
        </p:spPr>
        <p:txBody>
          <a:bodyPr lIns="144000" tIns="180000" rIns="144000" bIns="72000">
            <a:spAutoFit/>
          </a:bodyPr>
          <a:lstStyle>
            <a:lvl1pPr marL="0" algn="l" defTabSz="914400" rtl="0" eaLnBrk="1" latinLnBrk="0" hangingPunct="1">
              <a:lnSpc>
                <a:spcPct val="100000"/>
              </a:lnSpc>
              <a:spcBef>
                <a:spcPct val="0"/>
              </a:spcBef>
              <a:buNone/>
              <a:defRPr lang="sv-SE" sz="2800" b="1" kern="1200" dirty="0">
                <a:solidFill>
                  <a:schemeClr val="tx2"/>
                </a:solidFill>
                <a:latin typeface="+mj-lt"/>
                <a:ea typeface="+mj-ea"/>
                <a:cs typeface="+mj-cs"/>
              </a:defRPr>
            </a:lvl1pPr>
          </a:lstStyle>
          <a:p>
            <a:r>
              <a:rPr lang="sv-SE"/>
              <a:t>Klicka här för att ändra mall för rubrikformat</a:t>
            </a:r>
          </a:p>
        </p:txBody>
      </p:sp>
      <p:sp>
        <p:nvSpPr>
          <p:cNvPr id="24" name="Platshållare för text 2">
            <a:extLst>
              <a:ext uri="{FF2B5EF4-FFF2-40B4-BE49-F238E27FC236}">
                <a16:creationId xmlns:a16="http://schemas.microsoft.com/office/drawing/2014/main" id="{27BCBF1B-D6C7-6A49-8A7A-6D7DB4EF4EA4}"/>
              </a:ext>
            </a:extLst>
          </p:cNvPr>
          <p:cNvSpPr>
            <a:spLocks noGrp="1"/>
          </p:cNvSpPr>
          <p:nvPr>
            <p:ph type="body" sz="quarter" idx="11"/>
          </p:nvPr>
        </p:nvSpPr>
        <p:spPr>
          <a:xfrm>
            <a:off x="731838" y="3239884"/>
            <a:ext cx="4240800" cy="1788177"/>
          </a:xfrm>
          <a:prstGeom prst="round2SameRect">
            <a:avLst>
              <a:gd name="adj1" fmla="val 0"/>
              <a:gd name="adj2" fmla="val 7005"/>
            </a:avLst>
          </a:prstGeom>
          <a:solidFill>
            <a:srgbClr val="FFFFFF"/>
          </a:solidFill>
        </p:spPr>
        <p:txBody>
          <a:bodyPr wrap="square" lIns="144000" tIns="36000" rIns="144000" bIns="180000">
            <a:spAutoFit/>
          </a:bodyPr>
          <a:lstStyle>
            <a:lvl1pPr marL="0" indent="0">
              <a:lnSpc>
                <a:spcPct val="100000"/>
              </a:lnSpc>
              <a:buNone/>
              <a:defRPr lang="sv-SE" sz="2000" dirty="0" smtClean="0"/>
            </a:lvl1pPr>
          </a:lstStyle>
          <a:p>
            <a:pPr lvl="0"/>
            <a:r>
              <a:rPr lang="sv-SE"/>
              <a:t>Klicka här för att ändra format på bakgrundstexten</a:t>
            </a:r>
          </a:p>
          <a:p>
            <a:pPr lvl="0"/>
            <a:r>
              <a:rPr lang="sv-SE"/>
              <a:t>Plats för text</a:t>
            </a:r>
          </a:p>
          <a:p>
            <a:pPr lvl="0"/>
            <a:r>
              <a:rPr lang="sv-SE"/>
              <a:t>Plats för text</a:t>
            </a:r>
          </a:p>
        </p:txBody>
      </p:sp>
      <p:sp>
        <p:nvSpPr>
          <p:cNvPr id="10" name="Platshållare för text 1">
            <a:extLst>
              <a:ext uri="{FF2B5EF4-FFF2-40B4-BE49-F238E27FC236}">
                <a16:creationId xmlns:a16="http://schemas.microsoft.com/office/drawing/2014/main" id="{783D78BD-6273-DD4D-A4D0-A7B1DCD7EB0C}"/>
              </a:ext>
            </a:extLst>
          </p:cNvPr>
          <p:cNvSpPr>
            <a:spLocks noGrp="1"/>
          </p:cNvSpPr>
          <p:nvPr>
            <p:ph type="body" sz="quarter" idx="18" hasCustomPrompt="1"/>
          </p:nvPr>
        </p:nvSpPr>
        <p:spPr>
          <a:xfrm>
            <a:off x="245876" y="6436132"/>
            <a:ext cx="11572900" cy="177411"/>
          </a:xfrm>
        </p:spPr>
        <p:txBody>
          <a:bodyPr/>
          <a:lstStyle>
            <a:lvl1pPr marL="0" indent="0">
              <a:lnSpc>
                <a:spcPct val="100000"/>
              </a:lnSpc>
              <a:buNone/>
              <a:defRPr lang="sv-SE" sz="1200" dirty="0" smtClean="0">
                <a:solidFill>
                  <a:srgbClr val="FFFFFF"/>
                </a:solidFill>
              </a:defRPr>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pic>
        <p:nvPicPr>
          <p:cNvPr id="11" name="Bild 10">
            <a:extLst>
              <a:ext uri="{FF2B5EF4-FFF2-40B4-BE49-F238E27FC236}">
                <a16:creationId xmlns:a16="http://schemas.microsoft.com/office/drawing/2014/main" id="{58E204E1-A299-9946-B4A8-B09EFFB40DA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219987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BC0F49-B5A5-964F-AB95-FF748F86CB1F}"/>
              </a:ext>
            </a:extLst>
          </p:cNvPr>
          <p:cNvSpPr>
            <a:spLocks noGrp="1"/>
          </p:cNvSpPr>
          <p:nvPr>
            <p:ph type="title"/>
          </p:nvPr>
        </p:nvSpPr>
        <p:spPr>
          <a:xfrm>
            <a:off x="732188" y="1994400"/>
            <a:ext cx="8359200" cy="1738800"/>
          </a:xfrm>
        </p:spPr>
        <p:txBody>
          <a:bodyPr/>
          <a:lstStyle>
            <a:lvl1pPr>
              <a:lnSpc>
                <a:spcPct val="100000"/>
              </a:lnSpc>
              <a:defRPr sz="6000"/>
            </a:lvl1pPr>
          </a:lstStyle>
          <a:p>
            <a:r>
              <a:rPr lang="sv-SE"/>
              <a:t>Klicka här för att ändra mall för rubrikformat</a:t>
            </a:r>
          </a:p>
        </p:txBody>
      </p:sp>
      <p:sp>
        <p:nvSpPr>
          <p:cNvPr id="4" name="Platshållare för text 1">
            <a:extLst>
              <a:ext uri="{FF2B5EF4-FFF2-40B4-BE49-F238E27FC236}">
                <a16:creationId xmlns:a16="http://schemas.microsoft.com/office/drawing/2014/main" id="{1524DC0D-06BC-294F-A00C-560C0F23AD1A}"/>
              </a:ext>
            </a:extLst>
          </p:cNvPr>
          <p:cNvSpPr>
            <a:spLocks noGrp="1"/>
          </p:cNvSpPr>
          <p:nvPr>
            <p:ph type="body" sz="quarter" idx="10"/>
          </p:nvPr>
        </p:nvSpPr>
        <p:spPr>
          <a:xfrm>
            <a:off x="731838" y="3970196"/>
            <a:ext cx="8359775" cy="814455"/>
          </a:xfrm>
        </p:spPr>
        <p:txBody>
          <a:bodyPr/>
          <a:lstStyle>
            <a:lvl1pPr marL="0" indent="0">
              <a:buNone/>
              <a:defRPr/>
            </a:lvl1pPr>
            <a:lvl2pPr marL="249238" indent="0">
              <a:buNone/>
              <a:defRPr/>
            </a:lvl2pPr>
          </a:lstStyle>
          <a:p>
            <a:pPr lvl="0"/>
            <a:r>
              <a:rPr lang="sv-SE"/>
              <a:t>Klicka här för att ändra format på bakgrundstexten</a:t>
            </a:r>
          </a:p>
          <a:p>
            <a:pPr lvl="0"/>
            <a:r>
              <a:rPr lang="sv-SE"/>
              <a:t>Plats för text på två rader</a:t>
            </a:r>
          </a:p>
        </p:txBody>
      </p:sp>
    </p:spTree>
    <p:extLst>
      <p:ext uri="{BB962C8B-B14F-4D97-AF65-F5344CB8AC3E}">
        <p14:creationId xmlns:p14="http://schemas.microsoft.com/office/powerpoint/2010/main" val="182657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Klorofyll">
    <p:spTree>
      <p:nvGrpSpPr>
        <p:cNvPr id="1" name=""/>
        <p:cNvGrpSpPr/>
        <p:nvPr/>
      </p:nvGrpSpPr>
      <p:grpSpPr>
        <a:xfrm>
          <a:off x="0" y="0"/>
          <a:ext cx="0" cy="0"/>
          <a:chOff x="0" y="0"/>
          <a:chExt cx="0" cy="0"/>
        </a:xfrm>
      </p:grpSpPr>
      <p:pic>
        <p:nvPicPr>
          <p:cNvPr id="17" name="Bakgrund">
            <a:extLst>
              <a:ext uri="{FF2B5EF4-FFF2-40B4-BE49-F238E27FC236}">
                <a16:creationId xmlns:a16="http://schemas.microsoft.com/office/drawing/2014/main" id="{B4BD60A3-CB04-3F45-8C0C-005FA46EAA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30128" y="3191752"/>
            <a:ext cx="9144000" cy="2387600"/>
          </a:xfrm>
        </p:spPr>
        <p:txBody>
          <a:bodyPr anchor="b"/>
          <a:lstStyle>
            <a:lvl1pPr algn="l">
              <a:lnSpc>
                <a:spcPts val="5600"/>
              </a:lnSpc>
              <a:defRPr sz="4600">
                <a:solidFill>
                  <a:schemeClr val="bg1"/>
                </a:solidFill>
              </a:defRPr>
            </a:lvl1pPr>
          </a:lstStyle>
          <a:p>
            <a:r>
              <a:rPr lang="sv-SE"/>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30128" y="5768542"/>
            <a:ext cx="9144000" cy="581891"/>
          </a:xfrm>
        </p:spPr>
        <p:txBody>
          <a:bodyPr/>
          <a:lstStyle>
            <a:lvl1pPr marL="0" indent="0" algn="l">
              <a:lnSpc>
                <a:spcPct val="100000"/>
              </a:lnSpc>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grpSp>
        <p:nvGrpSpPr>
          <p:cNvPr id="16" name="Logga">
            <a:extLst>
              <a:ext uri="{FF2B5EF4-FFF2-40B4-BE49-F238E27FC236}">
                <a16:creationId xmlns:a16="http://schemas.microsoft.com/office/drawing/2014/main" id="{94A9C963-ED04-41BD-8D28-415BB3BACE33}"/>
              </a:ext>
            </a:extLst>
          </p:cNvPr>
          <p:cNvGrpSpPr/>
          <p:nvPr userDrawn="1"/>
        </p:nvGrpSpPr>
        <p:grpSpPr>
          <a:xfrm>
            <a:off x="11401654" y="6035137"/>
            <a:ext cx="321189" cy="323215"/>
            <a:chOff x="260350" y="258763"/>
            <a:chExt cx="503238" cy="506412"/>
          </a:xfrm>
          <a:solidFill>
            <a:srgbClr val="FFFFFF"/>
          </a:solidFill>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grpSp>
      <p:pic>
        <p:nvPicPr>
          <p:cNvPr id="8" name="Bild 7">
            <a:extLst>
              <a:ext uri="{FF2B5EF4-FFF2-40B4-BE49-F238E27FC236}">
                <a16:creationId xmlns:a16="http://schemas.microsoft.com/office/drawing/2014/main" id="{1B6786B0-9595-BE45-B701-A06B9AD940A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7269" y="512763"/>
            <a:ext cx="1376238" cy="362028"/>
          </a:xfrm>
          <a:prstGeom prst="rect">
            <a:avLst/>
          </a:prstGeom>
        </p:spPr>
      </p:pic>
    </p:spTree>
    <p:extLst>
      <p:ext uri="{BB962C8B-B14F-4D97-AF65-F5344CB8AC3E}">
        <p14:creationId xmlns:p14="http://schemas.microsoft.com/office/powerpoint/2010/main" val="2667044069"/>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42122" y="668927"/>
            <a:ext cx="9534651" cy="433233"/>
          </a:xfrm>
        </p:spPr>
        <p:txBody>
          <a:bodyPr anchor="t" anchorCtr="0"/>
          <a:lstStyle/>
          <a:p>
            <a:r>
              <a:rPr lang="sv-SE"/>
              <a:t>Klicka här för att ändra mall för rubrikformat</a:t>
            </a:r>
          </a:p>
        </p:txBody>
      </p:sp>
      <p:sp>
        <p:nvSpPr>
          <p:cNvPr id="8" name="Platshållare för innehåll 1">
            <a:extLst>
              <a:ext uri="{FF2B5EF4-FFF2-40B4-BE49-F238E27FC236}">
                <a16:creationId xmlns:a16="http://schemas.microsoft.com/office/drawing/2014/main" id="{9F94126D-19F4-054E-A5E6-64EAE5EC3B0F}"/>
              </a:ext>
            </a:extLst>
          </p:cNvPr>
          <p:cNvSpPr>
            <a:spLocks noGrp="1"/>
          </p:cNvSpPr>
          <p:nvPr>
            <p:ph sz="quarter" idx="11"/>
          </p:nvPr>
        </p:nvSpPr>
        <p:spPr>
          <a:xfrm>
            <a:off x="1915226" y="1235497"/>
            <a:ext cx="8361547" cy="47052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2">
            <a:extLst>
              <a:ext uri="{FF2B5EF4-FFF2-40B4-BE49-F238E27FC236}">
                <a16:creationId xmlns:a16="http://schemas.microsoft.com/office/drawing/2014/main" id="{F82C9993-9DD0-E541-900A-80D9A9D74C97}"/>
              </a:ext>
            </a:extLst>
          </p:cNvPr>
          <p:cNvSpPr>
            <a:spLocks noGrp="1"/>
          </p:cNvSpPr>
          <p:nvPr>
            <p:ph sz="quarter" idx="13" hasCustomPrompt="1"/>
          </p:nvPr>
        </p:nvSpPr>
        <p:spPr>
          <a:xfrm>
            <a:off x="10539305" y="1606656"/>
            <a:ext cx="1065484" cy="1065484"/>
          </a:xfrm>
          <a:prstGeom prst="ellipse">
            <a:avLst/>
          </a:prstGeom>
          <a:solidFill>
            <a:srgbClr val="154734"/>
          </a:solidFill>
          <a:ln w="19050">
            <a:solidFill>
              <a:srgbClr val="FFFFFF"/>
            </a:solidFill>
          </a:ln>
        </p:spPr>
        <p:txBody>
          <a:bodyPr lIns="108000" tIns="108000" rIns="108000" bIns="108000" anchor="ctr" anchorCtr="0"/>
          <a:lstStyle>
            <a:lvl1pPr marL="0" indent="0" algn="ctr">
              <a:lnSpc>
                <a:spcPct val="100000"/>
              </a:lnSpc>
              <a:buNone/>
              <a:defRPr sz="1800" b="1">
                <a:solidFill>
                  <a:srgbClr val="FBD7C9"/>
                </a:solidFill>
              </a:defRPr>
            </a:lvl1pPr>
          </a:lstStyle>
          <a:p>
            <a:pPr lvl="0"/>
            <a:r>
              <a:rPr lang="sv-SE"/>
              <a:t>Ikon/</a:t>
            </a:r>
          </a:p>
          <a:p>
            <a:pPr lvl="0"/>
            <a:r>
              <a:rPr lang="sv-SE"/>
              <a:t>text</a:t>
            </a:r>
          </a:p>
        </p:txBody>
      </p:sp>
      <p:sp>
        <p:nvSpPr>
          <p:cNvPr id="6" name="Platshållare för text 1">
            <a:extLst>
              <a:ext uri="{FF2B5EF4-FFF2-40B4-BE49-F238E27FC236}">
                <a16:creationId xmlns:a16="http://schemas.microsoft.com/office/drawing/2014/main" id="{07A8645F-8F01-F945-910E-D930753FA8C5}"/>
              </a:ext>
            </a:extLst>
          </p:cNvPr>
          <p:cNvSpPr>
            <a:spLocks noGrp="1"/>
          </p:cNvSpPr>
          <p:nvPr>
            <p:ph type="body" sz="quarter" idx="10"/>
          </p:nvPr>
        </p:nvSpPr>
        <p:spPr>
          <a:xfrm>
            <a:off x="742122" y="6074079"/>
            <a:ext cx="9534651" cy="282301"/>
          </a:xfrm>
        </p:spPr>
        <p:txBody>
          <a:bodyPr/>
          <a:lstStyle>
            <a:lvl1pPr marL="0" indent="0">
              <a:lnSpc>
                <a:spcPct val="100000"/>
              </a:lnSpc>
              <a:buNone/>
              <a:defRPr lang="sv-SE" sz="20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Klicka här för att ändra format på bakgrundstexten</a:t>
            </a:r>
          </a:p>
        </p:txBody>
      </p:sp>
      <p:sp>
        <p:nvSpPr>
          <p:cNvPr id="7" name="Platshållare för text 1">
            <a:extLst>
              <a:ext uri="{FF2B5EF4-FFF2-40B4-BE49-F238E27FC236}">
                <a16:creationId xmlns:a16="http://schemas.microsoft.com/office/drawing/2014/main" id="{92CDC092-84BB-3642-AFB5-7505BEF3E11D}"/>
              </a:ext>
            </a:extLst>
          </p:cNvPr>
          <p:cNvSpPr>
            <a:spLocks noGrp="1"/>
          </p:cNvSpPr>
          <p:nvPr>
            <p:ph type="body" sz="quarter" idx="10" hasCustomPrompt="1"/>
          </p:nvPr>
        </p:nvSpPr>
        <p:spPr>
          <a:xfrm>
            <a:off x="742123" y="6431903"/>
            <a:ext cx="9534650" cy="188354"/>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2523888841"/>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4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 på helsida">
    <p:spTree>
      <p:nvGrpSpPr>
        <p:cNvPr id="1" name=""/>
        <p:cNvGrpSpPr/>
        <p:nvPr/>
      </p:nvGrpSpPr>
      <p:grpSpPr>
        <a:xfrm>
          <a:off x="0" y="0"/>
          <a:ext cx="0" cy="0"/>
          <a:chOff x="0" y="0"/>
          <a:chExt cx="0" cy="0"/>
        </a:xfrm>
      </p:grpSpPr>
      <p:sp>
        <p:nvSpPr>
          <p:cNvPr id="6" name="Platshållare för bild 3">
            <a:extLst>
              <a:ext uri="{FF2B5EF4-FFF2-40B4-BE49-F238E27FC236}">
                <a16:creationId xmlns:a16="http://schemas.microsoft.com/office/drawing/2014/main" id="{146DDD10-C389-1CF6-7289-25B91D806FA6}"/>
              </a:ext>
            </a:extLst>
          </p:cNvPr>
          <p:cNvSpPr>
            <a:spLocks noGrp="1"/>
          </p:cNvSpPr>
          <p:nvPr>
            <p:ph type="pic" sz="quarter" idx="11" hasCustomPrompt="1"/>
          </p:nvPr>
        </p:nvSpPr>
        <p:spPr>
          <a:xfrm>
            <a:off x="0" y="0"/>
            <a:ext cx="12192000" cy="6858000"/>
          </a:xfrm>
        </p:spPr>
        <p:txBody>
          <a:bodyPr/>
          <a:lstStyle/>
          <a:p>
            <a:r>
              <a:rPr lang="sv-SE"/>
              <a:t>Klicka på symbolen för att lägga till en bild </a:t>
            </a:r>
          </a:p>
        </p:txBody>
      </p:sp>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22000" y="489600"/>
            <a:ext cx="9085216" cy="433233"/>
          </a:xfrm>
        </p:spPr>
        <p:txBody>
          <a:bodyPr anchor="t" anchorCtr="0"/>
          <a:lstStyle/>
          <a:p>
            <a:r>
              <a:rPr lang="sv-SE"/>
              <a:t>Klicka här för att ändra mall för rubrikformat</a:t>
            </a:r>
          </a:p>
        </p:txBody>
      </p:sp>
      <p:sp>
        <p:nvSpPr>
          <p:cNvPr id="5" name="Platshållare för text 1">
            <a:extLst>
              <a:ext uri="{FF2B5EF4-FFF2-40B4-BE49-F238E27FC236}">
                <a16:creationId xmlns:a16="http://schemas.microsoft.com/office/drawing/2014/main" id="{6DA3E16A-A45C-5C46-BE59-3910FF022BD9}"/>
              </a:ext>
            </a:extLst>
          </p:cNvPr>
          <p:cNvSpPr>
            <a:spLocks noGrp="1"/>
          </p:cNvSpPr>
          <p:nvPr>
            <p:ph type="body" sz="quarter" idx="10" hasCustomPrompt="1"/>
          </p:nvPr>
        </p:nvSpPr>
        <p:spPr>
          <a:xfrm>
            <a:off x="515938" y="6431903"/>
            <a:ext cx="10017572" cy="188354"/>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2518692736"/>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6000" y="1060200"/>
            <a:ext cx="10631667" cy="902318"/>
          </a:xfrm>
        </p:spPr>
        <p:txBody>
          <a:bodyPr/>
          <a:lstStyle>
            <a:lvl1pPr>
              <a:defRPr sz="3000"/>
            </a:lvl1pPr>
          </a:lstStyle>
          <a:p>
            <a:r>
              <a:rPr lang="sv-SE"/>
              <a:t>Klicka här för att ändra mall för rubrikformat</a:t>
            </a:r>
          </a:p>
        </p:txBody>
      </p:sp>
      <p:sp>
        <p:nvSpPr>
          <p:cNvPr id="5" name="Platshållare för text 1">
            <a:extLst>
              <a:ext uri="{FF2B5EF4-FFF2-40B4-BE49-F238E27FC236}">
                <a16:creationId xmlns:a16="http://schemas.microsoft.com/office/drawing/2014/main" id="{A911A9A5-5765-484C-9D41-D2A13D188F73}"/>
              </a:ext>
            </a:extLst>
          </p:cNvPr>
          <p:cNvSpPr>
            <a:spLocks noGrp="1"/>
          </p:cNvSpPr>
          <p:nvPr>
            <p:ph type="body" sz="quarter" idx="15"/>
          </p:nvPr>
        </p:nvSpPr>
        <p:spPr>
          <a:xfrm>
            <a:off x="755997" y="2338200"/>
            <a:ext cx="5212723" cy="3212208"/>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a:solidFill>
                  <a:srgbClr val="53565A"/>
                </a:solidFill>
                <a:latin typeface="+mn-lt"/>
                <a:ea typeface="+mn-ea"/>
                <a:cs typeface="+mn-cs"/>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3">
            <a:extLst>
              <a:ext uri="{FF2B5EF4-FFF2-40B4-BE49-F238E27FC236}">
                <a16:creationId xmlns:a16="http://schemas.microsoft.com/office/drawing/2014/main" id="{E5AC3271-DFCA-A742-AAF4-FBD6C92CA175}"/>
              </a:ext>
            </a:extLst>
          </p:cNvPr>
          <p:cNvSpPr>
            <a:spLocks noGrp="1"/>
          </p:cNvSpPr>
          <p:nvPr>
            <p:ph sz="quarter" idx="17"/>
          </p:nvPr>
        </p:nvSpPr>
        <p:spPr>
          <a:xfrm>
            <a:off x="6175375" y="2338388"/>
            <a:ext cx="5211763" cy="2932112"/>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1">
            <a:extLst>
              <a:ext uri="{FF2B5EF4-FFF2-40B4-BE49-F238E27FC236}">
                <a16:creationId xmlns:a16="http://schemas.microsoft.com/office/drawing/2014/main" id="{D4FED695-DCDD-384B-AD68-0504EF23DCBB}"/>
              </a:ext>
            </a:extLst>
          </p:cNvPr>
          <p:cNvSpPr>
            <a:spLocks noGrp="1"/>
          </p:cNvSpPr>
          <p:nvPr>
            <p:ph type="body" sz="quarter" idx="10" hasCustomPrompt="1"/>
          </p:nvPr>
        </p:nvSpPr>
        <p:spPr>
          <a:xfrm>
            <a:off x="6175375" y="5372997"/>
            <a:ext cx="5212723" cy="177411"/>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3419501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5CBA3ED0-B4E1-1643-8580-0ADD494093A2}"/>
              </a:ext>
            </a:extLst>
          </p:cNvPr>
          <p:cNvSpPr>
            <a:spLocks noGrp="1"/>
          </p:cNvSpPr>
          <p:nvPr>
            <p:ph type="title"/>
          </p:nvPr>
        </p:nvSpPr>
        <p:spPr>
          <a:xfrm>
            <a:off x="756000" y="1040400"/>
            <a:ext cx="10631662" cy="391546"/>
          </a:xfrm>
        </p:spPr>
        <p:txBody>
          <a:bodyPr anchor="t" anchorCtr="0"/>
          <a:lstStyle/>
          <a:p>
            <a:r>
              <a:rPr lang="sv-SE"/>
              <a:t>Klicka här för att ändra mall för rubrikformat</a:t>
            </a:r>
          </a:p>
        </p:txBody>
      </p:sp>
      <p:sp>
        <p:nvSpPr>
          <p:cNvPr id="4" name="Platshållare för text 3">
            <a:extLst>
              <a:ext uri="{FF2B5EF4-FFF2-40B4-BE49-F238E27FC236}">
                <a16:creationId xmlns:a16="http://schemas.microsoft.com/office/drawing/2014/main" id="{236E824B-6B2A-7049-86FC-63896BD117F4}"/>
              </a:ext>
            </a:extLst>
          </p:cNvPr>
          <p:cNvSpPr>
            <a:spLocks noGrp="1"/>
          </p:cNvSpPr>
          <p:nvPr>
            <p:ph type="body" sz="quarter" idx="24" hasCustomPrompt="1"/>
          </p:nvPr>
        </p:nvSpPr>
        <p:spPr>
          <a:xfrm>
            <a:off x="2184981" y="1795280"/>
            <a:ext cx="2448000" cy="576000"/>
          </a:xfrm>
          <a:prstGeom prst="roundRect">
            <a:avLst>
              <a:gd name="adj" fmla="val 9056"/>
            </a:avLst>
          </a:prstGeom>
          <a:solidFill>
            <a:srgbClr val="FBD7C9"/>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8" name="Platshållare för bild 1">
            <a:extLst>
              <a:ext uri="{FF2B5EF4-FFF2-40B4-BE49-F238E27FC236}">
                <a16:creationId xmlns:a16="http://schemas.microsoft.com/office/drawing/2014/main" id="{AAA57665-079F-D145-9AFF-8A6C84372D8A}"/>
              </a:ext>
            </a:extLst>
          </p:cNvPr>
          <p:cNvSpPr>
            <a:spLocks noGrp="1"/>
          </p:cNvSpPr>
          <p:nvPr>
            <p:ph type="pic" sz="quarter" idx="26" hasCustomPrompt="1"/>
          </p:nvPr>
        </p:nvSpPr>
        <p:spPr>
          <a:xfrm>
            <a:off x="756000" y="2661773"/>
            <a:ext cx="5281792" cy="2978514"/>
          </a:xfrm>
        </p:spPr>
        <p:txBody>
          <a:bodyPr/>
          <a:lstStyle>
            <a:lvl1pPr marL="0" indent="0" algn="ctr">
              <a:buNone/>
              <a:defRPr sz="1600"/>
            </a:lvl1pPr>
          </a:lstStyle>
          <a:p>
            <a:r>
              <a:rPr lang="sv-SE"/>
              <a:t>2 bilder</a:t>
            </a:r>
          </a:p>
        </p:txBody>
      </p:sp>
      <p:sp>
        <p:nvSpPr>
          <p:cNvPr id="9" name="Platshållare för text 1">
            <a:extLst>
              <a:ext uri="{FF2B5EF4-FFF2-40B4-BE49-F238E27FC236}">
                <a16:creationId xmlns:a16="http://schemas.microsoft.com/office/drawing/2014/main" id="{DA1B1ADB-90BE-6F45-B0CE-3B2204AA12D3}"/>
              </a:ext>
            </a:extLst>
          </p:cNvPr>
          <p:cNvSpPr>
            <a:spLocks noGrp="1"/>
          </p:cNvSpPr>
          <p:nvPr>
            <p:ph type="body" sz="quarter" idx="18" hasCustomPrompt="1"/>
          </p:nvPr>
        </p:nvSpPr>
        <p:spPr>
          <a:xfrm>
            <a:off x="752983"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
        <p:nvSpPr>
          <p:cNvPr id="14" name="Platshållare för text 4">
            <a:extLst>
              <a:ext uri="{FF2B5EF4-FFF2-40B4-BE49-F238E27FC236}">
                <a16:creationId xmlns:a16="http://schemas.microsoft.com/office/drawing/2014/main" id="{FDD1AED7-0475-684F-8AAB-530904569FEA}"/>
              </a:ext>
            </a:extLst>
          </p:cNvPr>
          <p:cNvSpPr>
            <a:spLocks noGrp="1"/>
          </p:cNvSpPr>
          <p:nvPr>
            <p:ph type="body" sz="quarter" idx="25" hasCustomPrompt="1"/>
          </p:nvPr>
        </p:nvSpPr>
        <p:spPr>
          <a:xfrm>
            <a:off x="7546936" y="1795280"/>
            <a:ext cx="2448000" cy="576000"/>
          </a:xfrm>
          <a:prstGeom prst="roundRect">
            <a:avLst>
              <a:gd name="adj" fmla="val 9056"/>
            </a:avLst>
          </a:prstGeom>
          <a:solidFill>
            <a:srgbClr val="FBD7C9"/>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10" name="Platshållare för bild 2">
            <a:extLst>
              <a:ext uri="{FF2B5EF4-FFF2-40B4-BE49-F238E27FC236}">
                <a16:creationId xmlns:a16="http://schemas.microsoft.com/office/drawing/2014/main" id="{1BB7FB6D-F6D6-3748-9C39-1A71BD51C4AF}"/>
              </a:ext>
            </a:extLst>
          </p:cNvPr>
          <p:cNvSpPr>
            <a:spLocks noGrp="1"/>
          </p:cNvSpPr>
          <p:nvPr>
            <p:ph type="pic" sz="quarter" idx="27" hasCustomPrompt="1"/>
          </p:nvPr>
        </p:nvSpPr>
        <p:spPr>
          <a:xfrm>
            <a:off x="6157734" y="2661773"/>
            <a:ext cx="5281792" cy="2978514"/>
          </a:xfrm>
        </p:spPr>
        <p:txBody>
          <a:bodyPr/>
          <a:lstStyle>
            <a:lvl1pPr marL="0" indent="0" algn="ctr">
              <a:buNone/>
              <a:defRPr sz="1600"/>
            </a:lvl1pPr>
          </a:lstStyle>
          <a:p>
            <a:r>
              <a:rPr lang="sv-SE"/>
              <a:t>2 bilder</a:t>
            </a:r>
          </a:p>
        </p:txBody>
      </p:sp>
      <p:sp>
        <p:nvSpPr>
          <p:cNvPr id="11" name="Platshållare för text 1">
            <a:extLst>
              <a:ext uri="{FF2B5EF4-FFF2-40B4-BE49-F238E27FC236}">
                <a16:creationId xmlns:a16="http://schemas.microsoft.com/office/drawing/2014/main" id="{A5396FB3-CC23-114C-9F5C-70ABD41DE9A3}"/>
              </a:ext>
            </a:extLst>
          </p:cNvPr>
          <p:cNvSpPr>
            <a:spLocks noGrp="1"/>
          </p:cNvSpPr>
          <p:nvPr>
            <p:ph type="body" sz="quarter" idx="28" hasCustomPrompt="1"/>
          </p:nvPr>
        </p:nvSpPr>
        <p:spPr>
          <a:xfrm>
            <a:off x="6184519"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3852118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1530342" y="489186"/>
            <a:ext cx="9168138" cy="433233"/>
          </a:xfrm>
        </p:spPr>
        <p:txBody>
          <a:bodyPr anchor="t" anchorCtr="0"/>
          <a:lstStyle/>
          <a:p>
            <a:r>
              <a:rPr lang="sv-SE"/>
              <a:t>Klicka här för att ändra mall för rubrikformat</a:t>
            </a:r>
          </a:p>
        </p:txBody>
      </p:sp>
      <p:sp>
        <p:nvSpPr>
          <p:cNvPr id="5" name="Platshållare för bild 1">
            <a:extLst>
              <a:ext uri="{FF2B5EF4-FFF2-40B4-BE49-F238E27FC236}">
                <a16:creationId xmlns:a16="http://schemas.microsoft.com/office/drawing/2014/main" id="{80BAF292-2C73-334D-9773-EB1B07C31A98}"/>
              </a:ext>
            </a:extLst>
          </p:cNvPr>
          <p:cNvSpPr>
            <a:spLocks noGrp="1"/>
          </p:cNvSpPr>
          <p:nvPr>
            <p:ph type="pic" sz="quarter" idx="11"/>
          </p:nvPr>
        </p:nvSpPr>
        <p:spPr>
          <a:xfrm>
            <a:off x="1530342" y="1097921"/>
            <a:ext cx="4459610" cy="2505379"/>
          </a:xfrm>
        </p:spPr>
        <p:txBody>
          <a:bodyPr/>
          <a:lstStyle/>
          <a:p>
            <a:endParaRPr lang="sv-SE"/>
          </a:p>
        </p:txBody>
      </p:sp>
      <p:sp>
        <p:nvSpPr>
          <p:cNvPr id="7" name="Platshållare för bild 2">
            <a:extLst>
              <a:ext uri="{FF2B5EF4-FFF2-40B4-BE49-F238E27FC236}">
                <a16:creationId xmlns:a16="http://schemas.microsoft.com/office/drawing/2014/main" id="{258194F0-A039-1E4F-A71D-5D4224953C3C}"/>
              </a:ext>
            </a:extLst>
          </p:cNvPr>
          <p:cNvSpPr>
            <a:spLocks noGrp="1"/>
          </p:cNvSpPr>
          <p:nvPr>
            <p:ph type="pic" sz="quarter" idx="15"/>
          </p:nvPr>
        </p:nvSpPr>
        <p:spPr>
          <a:xfrm>
            <a:off x="1530342" y="3717356"/>
            <a:ext cx="4459610" cy="2505379"/>
          </a:xfrm>
        </p:spPr>
        <p:txBody>
          <a:bodyPr/>
          <a:lstStyle/>
          <a:p>
            <a:endParaRPr lang="sv-SE"/>
          </a:p>
        </p:txBody>
      </p:sp>
      <p:sp>
        <p:nvSpPr>
          <p:cNvPr id="8" name="Platshållare för bild 3">
            <a:extLst>
              <a:ext uri="{FF2B5EF4-FFF2-40B4-BE49-F238E27FC236}">
                <a16:creationId xmlns:a16="http://schemas.microsoft.com/office/drawing/2014/main" id="{B47C8FF2-7204-EF47-BAF1-E21FFDBC2E29}"/>
              </a:ext>
            </a:extLst>
          </p:cNvPr>
          <p:cNvSpPr>
            <a:spLocks noGrp="1"/>
          </p:cNvSpPr>
          <p:nvPr>
            <p:ph type="pic" sz="quarter" idx="16"/>
          </p:nvPr>
        </p:nvSpPr>
        <p:spPr>
          <a:xfrm>
            <a:off x="6211438" y="1097921"/>
            <a:ext cx="4459610" cy="2505379"/>
          </a:xfrm>
        </p:spPr>
        <p:txBody>
          <a:bodyPr/>
          <a:lstStyle/>
          <a:p>
            <a:endParaRPr lang="sv-SE"/>
          </a:p>
        </p:txBody>
      </p:sp>
      <p:sp>
        <p:nvSpPr>
          <p:cNvPr id="12" name="Platshållare för bild 4">
            <a:extLst>
              <a:ext uri="{FF2B5EF4-FFF2-40B4-BE49-F238E27FC236}">
                <a16:creationId xmlns:a16="http://schemas.microsoft.com/office/drawing/2014/main" id="{FF5A33A4-BE5A-A74B-BBED-E56A3D04B841}"/>
              </a:ext>
            </a:extLst>
          </p:cNvPr>
          <p:cNvSpPr>
            <a:spLocks noGrp="1"/>
          </p:cNvSpPr>
          <p:nvPr>
            <p:ph type="pic" sz="quarter" idx="17"/>
          </p:nvPr>
        </p:nvSpPr>
        <p:spPr>
          <a:xfrm>
            <a:off x="6211438" y="3717356"/>
            <a:ext cx="4459610" cy="2505379"/>
          </a:xfrm>
        </p:spPr>
        <p:txBody>
          <a:bodyPr/>
          <a:lstStyle/>
          <a:p>
            <a:endParaRPr lang="sv-SE"/>
          </a:p>
        </p:txBody>
      </p:sp>
      <p:sp>
        <p:nvSpPr>
          <p:cNvPr id="9" name="Platshållare för text 1">
            <a:extLst>
              <a:ext uri="{FF2B5EF4-FFF2-40B4-BE49-F238E27FC236}">
                <a16:creationId xmlns:a16="http://schemas.microsoft.com/office/drawing/2014/main" id="{25EA6B84-71BB-1746-9A5F-E437185D9AC5}"/>
              </a:ext>
            </a:extLst>
          </p:cNvPr>
          <p:cNvSpPr>
            <a:spLocks noGrp="1"/>
          </p:cNvSpPr>
          <p:nvPr>
            <p:ph type="body" sz="quarter" idx="18" hasCustomPrompt="1"/>
          </p:nvPr>
        </p:nvSpPr>
        <p:spPr>
          <a:xfrm>
            <a:off x="1530342" y="6276392"/>
            <a:ext cx="9140706" cy="175597"/>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1711606366"/>
      </p:ext>
    </p:extLst>
  </p:cSld>
  <p:clrMapOvr>
    <a:masterClrMapping/>
  </p:clrMapOvr>
  <p:extLst>
    <p:ext uri="{DCECCB84-F9BA-43D5-87BE-67443E8EF086}">
      <p15:sldGuideLst xmlns:p15="http://schemas.microsoft.com/office/powerpoint/2012/main">
        <p15:guide id="1" orient="horz" pos="2296"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to + Inforu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96992854-E173-8047-836B-33DECB76330F}"/>
              </a:ext>
            </a:extLst>
          </p:cNvPr>
          <p:cNvSpPr>
            <a:spLocks noGrp="1"/>
          </p:cNvSpPr>
          <p:nvPr>
            <p:ph type="title"/>
          </p:nvPr>
        </p:nvSpPr>
        <p:spPr>
          <a:xfrm>
            <a:off x="731838" y="2126703"/>
            <a:ext cx="4240800" cy="1148621"/>
          </a:xfrm>
          <a:prstGeom prst="round2SameRect">
            <a:avLst>
              <a:gd name="adj1" fmla="val 10875"/>
              <a:gd name="adj2" fmla="val 0"/>
            </a:avLst>
          </a:prstGeom>
          <a:solidFill>
            <a:srgbClr val="FBD7C9"/>
          </a:solidFill>
        </p:spPr>
        <p:txBody>
          <a:bodyPr lIns="144000" tIns="180000" rIns="144000" bIns="72000">
            <a:spAutoFit/>
          </a:bodyPr>
          <a:lstStyle>
            <a:lvl1pPr marL="0" algn="l" defTabSz="914400" rtl="0" eaLnBrk="1" latinLnBrk="0" hangingPunct="1">
              <a:lnSpc>
                <a:spcPct val="100000"/>
              </a:lnSpc>
              <a:spcBef>
                <a:spcPct val="0"/>
              </a:spcBef>
              <a:buNone/>
              <a:defRPr lang="sv-SE" sz="2800" b="1" kern="1200" dirty="0">
                <a:solidFill>
                  <a:schemeClr val="tx2"/>
                </a:solidFill>
                <a:latin typeface="+mj-lt"/>
                <a:ea typeface="+mj-ea"/>
                <a:cs typeface="+mj-cs"/>
              </a:defRPr>
            </a:lvl1pPr>
          </a:lstStyle>
          <a:p>
            <a:r>
              <a:rPr lang="sv-SE"/>
              <a:t>Klicka här för att ändra mall för rubrikformat</a:t>
            </a:r>
          </a:p>
        </p:txBody>
      </p:sp>
      <p:sp>
        <p:nvSpPr>
          <p:cNvPr id="24" name="Platshållare för text 2">
            <a:extLst>
              <a:ext uri="{FF2B5EF4-FFF2-40B4-BE49-F238E27FC236}">
                <a16:creationId xmlns:a16="http://schemas.microsoft.com/office/drawing/2014/main" id="{27BCBF1B-D6C7-6A49-8A7A-6D7DB4EF4EA4}"/>
              </a:ext>
            </a:extLst>
          </p:cNvPr>
          <p:cNvSpPr>
            <a:spLocks noGrp="1"/>
          </p:cNvSpPr>
          <p:nvPr>
            <p:ph type="body" sz="quarter" idx="11"/>
          </p:nvPr>
        </p:nvSpPr>
        <p:spPr>
          <a:xfrm>
            <a:off x="731838" y="3239884"/>
            <a:ext cx="4240800" cy="1788177"/>
          </a:xfrm>
          <a:prstGeom prst="round2SameRect">
            <a:avLst>
              <a:gd name="adj1" fmla="val 0"/>
              <a:gd name="adj2" fmla="val 7005"/>
            </a:avLst>
          </a:prstGeom>
          <a:solidFill>
            <a:srgbClr val="FBD7C9"/>
          </a:solidFill>
        </p:spPr>
        <p:txBody>
          <a:bodyPr wrap="square" lIns="144000" tIns="36000" rIns="144000" bIns="180000">
            <a:spAutoFit/>
          </a:bodyPr>
          <a:lstStyle>
            <a:lvl1pPr marL="0" indent="0">
              <a:lnSpc>
                <a:spcPct val="100000"/>
              </a:lnSpc>
              <a:buNone/>
              <a:defRPr lang="sv-SE" sz="2000" dirty="0" smtClean="0"/>
            </a:lvl1pPr>
          </a:lstStyle>
          <a:p>
            <a:pPr lvl="0"/>
            <a:r>
              <a:rPr lang="sv-SE"/>
              <a:t>Klicka här för att ändra format på bakgrundstexten</a:t>
            </a:r>
          </a:p>
          <a:p>
            <a:pPr lvl="0"/>
            <a:r>
              <a:rPr lang="sv-SE"/>
              <a:t>Plats för text</a:t>
            </a:r>
          </a:p>
          <a:p>
            <a:pPr lvl="0"/>
            <a:r>
              <a:rPr lang="sv-SE"/>
              <a:t>Plats för text</a:t>
            </a:r>
          </a:p>
        </p:txBody>
      </p:sp>
      <p:sp>
        <p:nvSpPr>
          <p:cNvPr id="10" name="Platshållare för text 1">
            <a:extLst>
              <a:ext uri="{FF2B5EF4-FFF2-40B4-BE49-F238E27FC236}">
                <a16:creationId xmlns:a16="http://schemas.microsoft.com/office/drawing/2014/main" id="{783D78BD-6273-DD4D-A4D0-A7B1DCD7EB0C}"/>
              </a:ext>
            </a:extLst>
          </p:cNvPr>
          <p:cNvSpPr>
            <a:spLocks noGrp="1"/>
          </p:cNvSpPr>
          <p:nvPr>
            <p:ph type="body" sz="quarter" idx="18" hasCustomPrompt="1"/>
          </p:nvPr>
        </p:nvSpPr>
        <p:spPr>
          <a:xfrm>
            <a:off x="245876" y="6436132"/>
            <a:ext cx="11516916" cy="177411"/>
          </a:xfrm>
        </p:spPr>
        <p:txBody>
          <a:bodyPr/>
          <a:lstStyle>
            <a:lvl1pPr marL="0" indent="0">
              <a:lnSpc>
                <a:spcPct val="100000"/>
              </a:lnSpc>
              <a:buNone/>
              <a:defRPr lang="sv-SE" sz="1200" dirty="0" smtClean="0">
                <a:solidFill>
                  <a:srgbClr val="FFFFFF"/>
                </a:solidFill>
              </a:defRPr>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pic>
        <p:nvPicPr>
          <p:cNvPr id="11" name="Bild 10">
            <a:extLst>
              <a:ext uri="{FF2B5EF4-FFF2-40B4-BE49-F238E27FC236}">
                <a16:creationId xmlns:a16="http://schemas.microsoft.com/office/drawing/2014/main" id="{58E204E1-A299-9946-B4A8-B09EFFB40DA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3583263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r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BC0F49-B5A5-964F-AB95-FF748F86CB1F}"/>
              </a:ext>
            </a:extLst>
          </p:cNvPr>
          <p:cNvSpPr>
            <a:spLocks noGrp="1"/>
          </p:cNvSpPr>
          <p:nvPr>
            <p:ph type="title"/>
          </p:nvPr>
        </p:nvSpPr>
        <p:spPr>
          <a:xfrm>
            <a:off x="732188" y="1994400"/>
            <a:ext cx="8359200" cy="1738800"/>
          </a:xfrm>
        </p:spPr>
        <p:txBody>
          <a:bodyPr/>
          <a:lstStyle>
            <a:lvl1pPr>
              <a:lnSpc>
                <a:spcPct val="100000"/>
              </a:lnSpc>
              <a:defRPr sz="6000"/>
            </a:lvl1pPr>
          </a:lstStyle>
          <a:p>
            <a:r>
              <a:rPr lang="sv-SE"/>
              <a:t>Klicka här för att ändra mall för rubrikformat</a:t>
            </a:r>
          </a:p>
        </p:txBody>
      </p:sp>
      <p:sp>
        <p:nvSpPr>
          <p:cNvPr id="4" name="Platshållare för text 1">
            <a:extLst>
              <a:ext uri="{FF2B5EF4-FFF2-40B4-BE49-F238E27FC236}">
                <a16:creationId xmlns:a16="http://schemas.microsoft.com/office/drawing/2014/main" id="{1524DC0D-06BC-294F-A00C-560C0F23AD1A}"/>
              </a:ext>
            </a:extLst>
          </p:cNvPr>
          <p:cNvSpPr>
            <a:spLocks noGrp="1"/>
          </p:cNvSpPr>
          <p:nvPr>
            <p:ph type="body" sz="quarter" idx="10"/>
          </p:nvPr>
        </p:nvSpPr>
        <p:spPr>
          <a:xfrm>
            <a:off x="731838" y="3970196"/>
            <a:ext cx="8359775" cy="814455"/>
          </a:xfrm>
        </p:spPr>
        <p:txBody>
          <a:bodyPr/>
          <a:lstStyle>
            <a:lvl1pPr marL="0" indent="0">
              <a:buNone/>
              <a:defRPr/>
            </a:lvl1pPr>
            <a:lvl2pPr marL="249238" indent="0">
              <a:buNone/>
              <a:defRPr/>
            </a:lvl2pPr>
          </a:lstStyle>
          <a:p>
            <a:pPr lvl="0"/>
            <a:r>
              <a:rPr lang="sv-SE"/>
              <a:t>Klicka här för att ändra format på bakgrundstexten</a:t>
            </a:r>
          </a:p>
          <a:p>
            <a:pPr lvl="0"/>
            <a:r>
              <a:rPr lang="sv-SE"/>
              <a:t>Plats för text på två rader</a:t>
            </a:r>
          </a:p>
        </p:txBody>
      </p:sp>
    </p:spTree>
    <p:extLst>
      <p:ext uri="{BB962C8B-B14F-4D97-AF65-F5344CB8AC3E}">
        <p14:creationId xmlns:p14="http://schemas.microsoft.com/office/powerpoint/2010/main" val="410363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Aprikos">
    <p:spTree>
      <p:nvGrpSpPr>
        <p:cNvPr id="1" name=""/>
        <p:cNvGrpSpPr/>
        <p:nvPr/>
      </p:nvGrpSpPr>
      <p:grpSpPr>
        <a:xfrm>
          <a:off x="0" y="0"/>
          <a:ext cx="0" cy="0"/>
          <a:chOff x="0" y="0"/>
          <a:chExt cx="0" cy="0"/>
        </a:xfrm>
      </p:grpSpPr>
      <p:pic>
        <p:nvPicPr>
          <p:cNvPr id="21" name="Bakgrund">
            <a:extLst>
              <a:ext uri="{FF2B5EF4-FFF2-40B4-BE49-F238E27FC236}">
                <a16:creationId xmlns:a16="http://schemas.microsoft.com/office/drawing/2014/main" id="{47B1CA66-6705-E149-81AC-354C4B31C8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30128" y="3191752"/>
            <a:ext cx="9144000" cy="2387600"/>
          </a:xfrm>
        </p:spPr>
        <p:txBody>
          <a:bodyPr anchor="b"/>
          <a:lstStyle>
            <a:lvl1pPr algn="l">
              <a:lnSpc>
                <a:spcPts val="5600"/>
              </a:lnSpc>
              <a:defRPr sz="4600">
                <a:solidFill>
                  <a:srgbClr val="154734"/>
                </a:solidFill>
              </a:defRPr>
            </a:lvl1pPr>
          </a:lstStyle>
          <a:p>
            <a:r>
              <a:rPr lang="sv-SE"/>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30128" y="5768542"/>
            <a:ext cx="9144000" cy="581891"/>
          </a:xfrm>
        </p:spPr>
        <p:txBody>
          <a:bodyPr/>
          <a:lstStyle>
            <a:lvl1pPr marL="0" indent="0" algn="l">
              <a:lnSpc>
                <a:spcPct val="100000"/>
              </a:lnSpc>
              <a:spcBef>
                <a:spcPts val="0"/>
              </a:spcBef>
              <a:buNone/>
              <a:defRPr sz="1500">
                <a:solidFill>
                  <a:srgbClr val="1547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pic>
        <p:nvPicPr>
          <p:cNvPr id="8" name="Bild 7">
            <a:extLst>
              <a:ext uri="{FF2B5EF4-FFF2-40B4-BE49-F238E27FC236}">
                <a16:creationId xmlns:a16="http://schemas.microsoft.com/office/drawing/2014/main" id="{1B6786B0-9595-BE45-B701-A06B9AD940A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7269" y="512763"/>
            <a:ext cx="1376238" cy="362028"/>
          </a:xfrm>
          <a:prstGeom prst="rect">
            <a:avLst/>
          </a:prstGeom>
        </p:spPr>
      </p:pic>
      <p:pic>
        <p:nvPicPr>
          <p:cNvPr id="19" name="Logga">
            <a:extLst>
              <a:ext uri="{FF2B5EF4-FFF2-40B4-BE49-F238E27FC236}">
                <a16:creationId xmlns:a16="http://schemas.microsoft.com/office/drawing/2014/main" id="{FE1395E3-60C9-2945-A1DD-57B5137B7C5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99959" y="6035137"/>
            <a:ext cx="322884" cy="325022"/>
          </a:xfrm>
          <a:prstGeom prst="rect">
            <a:avLst/>
          </a:prstGeom>
        </p:spPr>
      </p:pic>
    </p:spTree>
    <p:extLst>
      <p:ext uri="{BB962C8B-B14F-4D97-AF65-F5344CB8AC3E}">
        <p14:creationId xmlns:p14="http://schemas.microsoft.com/office/powerpoint/2010/main" val="191300324"/>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717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Ljus klorofyll">
    <p:spTree>
      <p:nvGrpSpPr>
        <p:cNvPr id="1" name=""/>
        <p:cNvGrpSpPr/>
        <p:nvPr/>
      </p:nvGrpSpPr>
      <p:grpSpPr>
        <a:xfrm>
          <a:off x="0" y="0"/>
          <a:ext cx="0" cy="0"/>
          <a:chOff x="0" y="0"/>
          <a:chExt cx="0" cy="0"/>
        </a:xfrm>
      </p:grpSpPr>
      <p:pic>
        <p:nvPicPr>
          <p:cNvPr id="20" name="Bakgrund">
            <a:extLst>
              <a:ext uri="{FF2B5EF4-FFF2-40B4-BE49-F238E27FC236}">
                <a16:creationId xmlns:a16="http://schemas.microsoft.com/office/drawing/2014/main" id="{D514CAAA-4365-8C44-B9EA-48CB71FF1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30128" y="3191752"/>
            <a:ext cx="9144000" cy="2387600"/>
          </a:xfrm>
        </p:spPr>
        <p:txBody>
          <a:bodyPr anchor="b"/>
          <a:lstStyle>
            <a:lvl1pPr algn="l">
              <a:lnSpc>
                <a:spcPts val="5600"/>
              </a:lnSpc>
              <a:defRPr sz="4600">
                <a:solidFill>
                  <a:srgbClr val="154734"/>
                </a:solidFill>
              </a:defRPr>
            </a:lvl1pPr>
          </a:lstStyle>
          <a:p>
            <a:r>
              <a:rPr lang="sv-SE"/>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30128" y="5768542"/>
            <a:ext cx="9144000" cy="581891"/>
          </a:xfrm>
        </p:spPr>
        <p:txBody>
          <a:bodyPr/>
          <a:lstStyle>
            <a:lvl1pPr marL="0" indent="0" algn="l">
              <a:lnSpc>
                <a:spcPct val="100000"/>
              </a:lnSpc>
              <a:spcBef>
                <a:spcPts val="0"/>
              </a:spcBef>
              <a:buNone/>
              <a:defRPr sz="1500">
                <a:solidFill>
                  <a:srgbClr val="1547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pic>
        <p:nvPicPr>
          <p:cNvPr id="8" name="Bild 7">
            <a:extLst>
              <a:ext uri="{FF2B5EF4-FFF2-40B4-BE49-F238E27FC236}">
                <a16:creationId xmlns:a16="http://schemas.microsoft.com/office/drawing/2014/main" id="{1B6786B0-9595-BE45-B701-A06B9AD940A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7269" y="512763"/>
            <a:ext cx="1376238" cy="362028"/>
          </a:xfrm>
          <a:prstGeom prst="rect">
            <a:avLst/>
          </a:prstGeom>
        </p:spPr>
      </p:pic>
      <p:pic>
        <p:nvPicPr>
          <p:cNvPr id="19" name="Logga">
            <a:extLst>
              <a:ext uri="{FF2B5EF4-FFF2-40B4-BE49-F238E27FC236}">
                <a16:creationId xmlns:a16="http://schemas.microsoft.com/office/drawing/2014/main" id="{FE1395E3-60C9-2945-A1DD-57B5137B7C5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99959" y="6035137"/>
            <a:ext cx="322884" cy="325022"/>
          </a:xfrm>
          <a:prstGeom prst="rect">
            <a:avLst/>
          </a:prstGeom>
        </p:spPr>
      </p:pic>
    </p:spTree>
    <p:extLst>
      <p:ext uri="{BB962C8B-B14F-4D97-AF65-F5344CB8AC3E}">
        <p14:creationId xmlns:p14="http://schemas.microsoft.com/office/powerpoint/2010/main" val="884431940"/>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717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42122" y="668927"/>
            <a:ext cx="9534651" cy="433233"/>
          </a:xfrm>
        </p:spPr>
        <p:txBody>
          <a:bodyPr anchor="t" anchorCtr="0"/>
          <a:lstStyle/>
          <a:p>
            <a:r>
              <a:rPr lang="en-US"/>
              <a:t>Click to edit Master title style</a:t>
            </a:r>
            <a:endParaRPr lang="sv-SE"/>
          </a:p>
        </p:txBody>
      </p:sp>
      <p:sp>
        <p:nvSpPr>
          <p:cNvPr id="8" name="Platshållare för innehåll 1">
            <a:extLst>
              <a:ext uri="{FF2B5EF4-FFF2-40B4-BE49-F238E27FC236}">
                <a16:creationId xmlns:a16="http://schemas.microsoft.com/office/drawing/2014/main" id="{9F94126D-19F4-054E-A5E6-64EAE5EC3B0F}"/>
              </a:ext>
            </a:extLst>
          </p:cNvPr>
          <p:cNvSpPr>
            <a:spLocks noGrp="1"/>
          </p:cNvSpPr>
          <p:nvPr>
            <p:ph sz="quarter" idx="11"/>
          </p:nvPr>
        </p:nvSpPr>
        <p:spPr>
          <a:xfrm>
            <a:off x="1915226" y="1235497"/>
            <a:ext cx="8361547" cy="4705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Platshållare för innehåll 2">
            <a:extLst>
              <a:ext uri="{FF2B5EF4-FFF2-40B4-BE49-F238E27FC236}">
                <a16:creationId xmlns:a16="http://schemas.microsoft.com/office/drawing/2014/main" id="{F82C9993-9DD0-E541-900A-80D9A9D74C97}"/>
              </a:ext>
            </a:extLst>
          </p:cNvPr>
          <p:cNvSpPr>
            <a:spLocks noGrp="1"/>
          </p:cNvSpPr>
          <p:nvPr>
            <p:ph sz="quarter" idx="13" hasCustomPrompt="1"/>
          </p:nvPr>
        </p:nvSpPr>
        <p:spPr>
          <a:xfrm>
            <a:off x="10539305" y="1606656"/>
            <a:ext cx="1065484" cy="1065484"/>
          </a:xfrm>
          <a:prstGeom prst="ellipse">
            <a:avLst/>
          </a:prstGeom>
          <a:solidFill>
            <a:srgbClr val="FBD7C9"/>
          </a:solidFill>
          <a:ln w="19050">
            <a:solidFill>
              <a:srgbClr val="FFFFFF"/>
            </a:solidFill>
          </a:ln>
        </p:spPr>
        <p:txBody>
          <a:bodyPr lIns="108000" tIns="108000" rIns="108000" bIns="108000" anchor="ctr" anchorCtr="0"/>
          <a:lstStyle>
            <a:lvl1pPr marL="0" indent="0" algn="ctr">
              <a:lnSpc>
                <a:spcPct val="100000"/>
              </a:lnSpc>
              <a:buNone/>
              <a:defRPr sz="1800" b="1">
                <a:solidFill>
                  <a:schemeClr val="tx2"/>
                </a:solidFill>
              </a:defRPr>
            </a:lvl1pPr>
          </a:lstStyle>
          <a:p>
            <a:pPr lvl="0"/>
            <a:r>
              <a:rPr lang="sv-SE"/>
              <a:t>Ikon/</a:t>
            </a:r>
          </a:p>
          <a:p>
            <a:pPr lvl="0"/>
            <a:r>
              <a:rPr lang="sv-SE"/>
              <a:t>text</a:t>
            </a:r>
          </a:p>
        </p:txBody>
      </p:sp>
      <p:sp>
        <p:nvSpPr>
          <p:cNvPr id="6" name="Platshållare för text 1">
            <a:extLst>
              <a:ext uri="{FF2B5EF4-FFF2-40B4-BE49-F238E27FC236}">
                <a16:creationId xmlns:a16="http://schemas.microsoft.com/office/drawing/2014/main" id="{07A8645F-8F01-F945-910E-D930753FA8C5}"/>
              </a:ext>
            </a:extLst>
          </p:cNvPr>
          <p:cNvSpPr>
            <a:spLocks noGrp="1"/>
          </p:cNvSpPr>
          <p:nvPr>
            <p:ph type="body" sz="quarter" idx="10"/>
          </p:nvPr>
        </p:nvSpPr>
        <p:spPr>
          <a:xfrm>
            <a:off x="742122" y="6074079"/>
            <a:ext cx="9534651" cy="282301"/>
          </a:xfrm>
        </p:spPr>
        <p:txBody>
          <a:bodyPr/>
          <a:lstStyle>
            <a:lvl1pPr marL="0" indent="0">
              <a:lnSpc>
                <a:spcPct val="100000"/>
              </a:lnSpc>
              <a:buNone/>
              <a:defRPr lang="sv-SE" sz="20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en-US"/>
              <a:t>Edit Master text styles</a:t>
            </a:r>
          </a:p>
        </p:txBody>
      </p:sp>
      <p:sp>
        <p:nvSpPr>
          <p:cNvPr id="7" name="Platshållare för text 1">
            <a:extLst>
              <a:ext uri="{FF2B5EF4-FFF2-40B4-BE49-F238E27FC236}">
                <a16:creationId xmlns:a16="http://schemas.microsoft.com/office/drawing/2014/main" id="{92CDC092-84BB-3642-AFB5-7505BEF3E11D}"/>
              </a:ext>
            </a:extLst>
          </p:cNvPr>
          <p:cNvSpPr>
            <a:spLocks noGrp="1"/>
          </p:cNvSpPr>
          <p:nvPr>
            <p:ph type="body" sz="quarter" idx="10" hasCustomPrompt="1"/>
          </p:nvPr>
        </p:nvSpPr>
        <p:spPr>
          <a:xfrm>
            <a:off x="742123" y="6444343"/>
            <a:ext cx="9534650" cy="175913"/>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2687794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på helsida">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D6FBBEBA-A7CB-2B1E-D247-12E7011E9454}"/>
              </a:ext>
            </a:extLst>
          </p:cNvPr>
          <p:cNvSpPr>
            <a:spLocks noGrp="1"/>
          </p:cNvSpPr>
          <p:nvPr>
            <p:ph type="pic" sz="quarter" idx="11" hasCustomPrompt="1"/>
          </p:nvPr>
        </p:nvSpPr>
        <p:spPr>
          <a:xfrm>
            <a:off x="0" y="0"/>
            <a:ext cx="12192000" cy="6858000"/>
          </a:xfrm>
        </p:spPr>
        <p:txBody>
          <a:bodyPr/>
          <a:lstStyle/>
          <a:p>
            <a:r>
              <a:rPr lang="sv-SE"/>
              <a:t>Klicka på symbolen för att lägga till en bild </a:t>
            </a:r>
          </a:p>
        </p:txBody>
      </p:sp>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22000" y="489600"/>
            <a:ext cx="9085216" cy="433233"/>
          </a:xfrm>
        </p:spPr>
        <p:txBody>
          <a:bodyPr anchor="t" anchorCtr="0"/>
          <a:lstStyle/>
          <a:p>
            <a:r>
              <a:rPr lang="en-US"/>
              <a:t>Click to edit Master title style</a:t>
            </a:r>
            <a:endParaRPr lang="sv-SE"/>
          </a:p>
        </p:txBody>
      </p:sp>
      <p:sp>
        <p:nvSpPr>
          <p:cNvPr id="5" name="Platshållare för text 1">
            <a:extLst>
              <a:ext uri="{FF2B5EF4-FFF2-40B4-BE49-F238E27FC236}">
                <a16:creationId xmlns:a16="http://schemas.microsoft.com/office/drawing/2014/main" id="{6DA3E16A-A45C-5C46-BE59-3910FF022BD9}"/>
              </a:ext>
            </a:extLst>
          </p:cNvPr>
          <p:cNvSpPr>
            <a:spLocks noGrp="1"/>
          </p:cNvSpPr>
          <p:nvPr>
            <p:ph type="body" sz="quarter" idx="10" hasCustomPrompt="1"/>
          </p:nvPr>
        </p:nvSpPr>
        <p:spPr>
          <a:xfrm>
            <a:off x="515938" y="6425683"/>
            <a:ext cx="10017572" cy="194574"/>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3693284786"/>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6000" y="1060200"/>
            <a:ext cx="10631667" cy="902318"/>
          </a:xfrm>
        </p:spPr>
        <p:txBody>
          <a:bodyPr/>
          <a:lstStyle>
            <a:lvl1pPr>
              <a:defRPr sz="3000"/>
            </a:lvl1pPr>
          </a:lstStyle>
          <a:p>
            <a:r>
              <a:rPr lang="en-US"/>
              <a:t>Click to edit Master title style</a:t>
            </a:r>
            <a:endParaRPr lang="sv-SE"/>
          </a:p>
        </p:txBody>
      </p:sp>
      <p:sp>
        <p:nvSpPr>
          <p:cNvPr id="5" name="Platshållare för text 1">
            <a:extLst>
              <a:ext uri="{FF2B5EF4-FFF2-40B4-BE49-F238E27FC236}">
                <a16:creationId xmlns:a16="http://schemas.microsoft.com/office/drawing/2014/main" id="{A911A9A5-5765-484C-9D41-D2A13D188F73}"/>
              </a:ext>
            </a:extLst>
          </p:cNvPr>
          <p:cNvSpPr>
            <a:spLocks noGrp="1"/>
          </p:cNvSpPr>
          <p:nvPr>
            <p:ph type="body" sz="quarter" idx="15"/>
          </p:nvPr>
        </p:nvSpPr>
        <p:spPr>
          <a:xfrm>
            <a:off x="755997" y="2338200"/>
            <a:ext cx="5212723" cy="3212208"/>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a:solidFill>
                  <a:srgbClr val="53565A"/>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Platshållare för innehåll 3">
            <a:extLst>
              <a:ext uri="{FF2B5EF4-FFF2-40B4-BE49-F238E27FC236}">
                <a16:creationId xmlns:a16="http://schemas.microsoft.com/office/drawing/2014/main" id="{E5AC3271-DFCA-A742-AAF4-FBD6C92CA175}"/>
              </a:ext>
            </a:extLst>
          </p:cNvPr>
          <p:cNvSpPr>
            <a:spLocks noGrp="1"/>
          </p:cNvSpPr>
          <p:nvPr>
            <p:ph sz="quarter" idx="17"/>
          </p:nvPr>
        </p:nvSpPr>
        <p:spPr>
          <a:xfrm>
            <a:off x="6175375" y="2338388"/>
            <a:ext cx="5211763" cy="2932112"/>
          </a:xfrm>
        </p:spPr>
        <p:txBody>
          <a:bodyPr/>
          <a:lstStyle>
            <a:lvl1pPr marL="0" indent="0">
              <a:buNone/>
              <a:defRPr/>
            </a:lvl1pPr>
            <a:lvl2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2pPr>
            <a:lvl3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3pPr>
            <a:lvl4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4pPr>
            <a:lvl5pPr marL="228600" indent="217950" algn="l" defTabSz="914400" rtl="0" eaLnBrk="1" latinLnBrk="0" hangingPunct="1">
              <a:lnSpc>
                <a:spcPct val="100000"/>
              </a:lnSpc>
              <a:spcBef>
                <a:spcPts val="1200"/>
              </a:spcBef>
              <a:spcAft>
                <a:spcPts val="0"/>
              </a:spcAft>
              <a:buClr>
                <a:schemeClr val="accent2"/>
              </a:buClr>
              <a:buSzPct val="100000"/>
              <a:buFont typeface="Arial" panose="020B0604020202020204" pitchFamily="34" charset="0"/>
              <a:buChar char="•"/>
              <a:tabLst>
                <a:tab pos="361950" algn="l"/>
              </a:tabLst>
              <a:defRPr lang="sv-SE" sz="2000" kern="1200" dirty="0" smtClean="0">
                <a:solidFill>
                  <a:srgbClr val="53565A"/>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Platshållare för text 1">
            <a:extLst>
              <a:ext uri="{FF2B5EF4-FFF2-40B4-BE49-F238E27FC236}">
                <a16:creationId xmlns:a16="http://schemas.microsoft.com/office/drawing/2014/main" id="{D4FED695-DCDD-384B-AD68-0504EF23DCBB}"/>
              </a:ext>
            </a:extLst>
          </p:cNvPr>
          <p:cNvSpPr>
            <a:spLocks noGrp="1"/>
          </p:cNvSpPr>
          <p:nvPr>
            <p:ph type="body" sz="quarter" idx="10" hasCustomPrompt="1"/>
          </p:nvPr>
        </p:nvSpPr>
        <p:spPr>
          <a:xfrm>
            <a:off x="6175375" y="5372997"/>
            <a:ext cx="5212723" cy="177411"/>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348287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5CBA3ED0-B4E1-1643-8580-0ADD494093A2}"/>
              </a:ext>
            </a:extLst>
          </p:cNvPr>
          <p:cNvSpPr>
            <a:spLocks noGrp="1"/>
          </p:cNvSpPr>
          <p:nvPr>
            <p:ph type="title"/>
          </p:nvPr>
        </p:nvSpPr>
        <p:spPr>
          <a:xfrm>
            <a:off x="756000" y="1040400"/>
            <a:ext cx="10631662" cy="391546"/>
          </a:xfrm>
        </p:spPr>
        <p:txBody>
          <a:bodyPr anchor="t" anchorCtr="0"/>
          <a:lstStyle/>
          <a:p>
            <a:r>
              <a:rPr lang="en-US"/>
              <a:t>Click to edit Master title style</a:t>
            </a:r>
            <a:endParaRPr lang="sv-SE"/>
          </a:p>
        </p:txBody>
      </p:sp>
      <p:sp>
        <p:nvSpPr>
          <p:cNvPr id="4" name="Platshållare för text 3">
            <a:extLst>
              <a:ext uri="{FF2B5EF4-FFF2-40B4-BE49-F238E27FC236}">
                <a16:creationId xmlns:a16="http://schemas.microsoft.com/office/drawing/2014/main" id="{236E824B-6B2A-7049-86FC-63896BD117F4}"/>
              </a:ext>
            </a:extLst>
          </p:cNvPr>
          <p:cNvSpPr>
            <a:spLocks noGrp="1"/>
          </p:cNvSpPr>
          <p:nvPr>
            <p:ph type="body" sz="quarter" idx="24" hasCustomPrompt="1"/>
          </p:nvPr>
        </p:nvSpPr>
        <p:spPr>
          <a:xfrm>
            <a:off x="2184981" y="1795280"/>
            <a:ext cx="2448000" cy="576000"/>
          </a:xfrm>
          <a:prstGeom prst="roundRect">
            <a:avLst>
              <a:gd name="adj" fmla="val 9056"/>
            </a:avLst>
          </a:prstGeom>
          <a:solidFill>
            <a:srgbClr val="DCECD5"/>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8" name="Platshållare för bild 1">
            <a:extLst>
              <a:ext uri="{FF2B5EF4-FFF2-40B4-BE49-F238E27FC236}">
                <a16:creationId xmlns:a16="http://schemas.microsoft.com/office/drawing/2014/main" id="{AAA57665-079F-D145-9AFF-8A6C84372D8A}"/>
              </a:ext>
            </a:extLst>
          </p:cNvPr>
          <p:cNvSpPr>
            <a:spLocks noGrp="1"/>
          </p:cNvSpPr>
          <p:nvPr>
            <p:ph type="pic" sz="quarter" idx="26" hasCustomPrompt="1"/>
          </p:nvPr>
        </p:nvSpPr>
        <p:spPr>
          <a:xfrm>
            <a:off x="756000" y="2661773"/>
            <a:ext cx="5281792" cy="2978514"/>
          </a:xfrm>
        </p:spPr>
        <p:txBody>
          <a:bodyPr/>
          <a:lstStyle>
            <a:lvl1pPr marL="0" indent="0" algn="ctr">
              <a:buNone/>
              <a:defRPr sz="1600"/>
            </a:lvl1pPr>
          </a:lstStyle>
          <a:p>
            <a:r>
              <a:rPr lang="sv-SE"/>
              <a:t>2 bilder</a:t>
            </a:r>
          </a:p>
        </p:txBody>
      </p:sp>
      <p:sp>
        <p:nvSpPr>
          <p:cNvPr id="9" name="Platshållare för text 1">
            <a:extLst>
              <a:ext uri="{FF2B5EF4-FFF2-40B4-BE49-F238E27FC236}">
                <a16:creationId xmlns:a16="http://schemas.microsoft.com/office/drawing/2014/main" id="{DA1B1ADB-90BE-6F45-B0CE-3B2204AA12D3}"/>
              </a:ext>
            </a:extLst>
          </p:cNvPr>
          <p:cNvSpPr>
            <a:spLocks noGrp="1"/>
          </p:cNvSpPr>
          <p:nvPr>
            <p:ph type="body" sz="quarter" idx="18" hasCustomPrompt="1"/>
          </p:nvPr>
        </p:nvSpPr>
        <p:spPr>
          <a:xfrm>
            <a:off x="752983"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
        <p:nvSpPr>
          <p:cNvPr id="14" name="Platshållare för text 4">
            <a:extLst>
              <a:ext uri="{FF2B5EF4-FFF2-40B4-BE49-F238E27FC236}">
                <a16:creationId xmlns:a16="http://schemas.microsoft.com/office/drawing/2014/main" id="{FDD1AED7-0475-684F-8AAB-530904569FEA}"/>
              </a:ext>
            </a:extLst>
          </p:cNvPr>
          <p:cNvSpPr>
            <a:spLocks noGrp="1"/>
          </p:cNvSpPr>
          <p:nvPr>
            <p:ph type="body" sz="quarter" idx="25" hasCustomPrompt="1"/>
          </p:nvPr>
        </p:nvSpPr>
        <p:spPr>
          <a:xfrm>
            <a:off x="7546936" y="1795280"/>
            <a:ext cx="2448000" cy="576000"/>
          </a:xfrm>
          <a:prstGeom prst="roundRect">
            <a:avLst>
              <a:gd name="adj" fmla="val 9056"/>
            </a:avLst>
          </a:prstGeom>
          <a:solidFill>
            <a:srgbClr val="DCECD5"/>
          </a:solidFill>
        </p:spPr>
        <p:txBody>
          <a:bodyPr anchor="ctr" anchorCtr="0"/>
          <a:lstStyle>
            <a:lvl1pPr marL="0" indent="0" algn="ctr">
              <a:buNone/>
              <a:defRPr b="1">
                <a:solidFill>
                  <a:schemeClr val="accent1"/>
                </a:solidFill>
                <a:latin typeface="+mj-lt"/>
              </a:defRPr>
            </a:lvl1pPr>
          </a:lstStyle>
          <a:p>
            <a:pPr lvl="0"/>
            <a:r>
              <a:rPr lang="sv-SE" err="1"/>
              <a:t>Underrubik</a:t>
            </a:r>
            <a:endParaRPr lang="sv-SE"/>
          </a:p>
        </p:txBody>
      </p:sp>
      <p:sp>
        <p:nvSpPr>
          <p:cNvPr id="10" name="Platshållare för bild 2">
            <a:extLst>
              <a:ext uri="{FF2B5EF4-FFF2-40B4-BE49-F238E27FC236}">
                <a16:creationId xmlns:a16="http://schemas.microsoft.com/office/drawing/2014/main" id="{1BB7FB6D-F6D6-3748-9C39-1A71BD51C4AF}"/>
              </a:ext>
            </a:extLst>
          </p:cNvPr>
          <p:cNvSpPr>
            <a:spLocks noGrp="1"/>
          </p:cNvSpPr>
          <p:nvPr>
            <p:ph type="pic" sz="quarter" idx="27" hasCustomPrompt="1"/>
          </p:nvPr>
        </p:nvSpPr>
        <p:spPr>
          <a:xfrm>
            <a:off x="6157734" y="2661773"/>
            <a:ext cx="5281792" cy="2978514"/>
          </a:xfrm>
        </p:spPr>
        <p:txBody>
          <a:bodyPr/>
          <a:lstStyle>
            <a:lvl1pPr marL="0" indent="0" algn="ctr">
              <a:buNone/>
              <a:defRPr sz="1600"/>
            </a:lvl1pPr>
          </a:lstStyle>
          <a:p>
            <a:r>
              <a:rPr lang="sv-SE"/>
              <a:t>2 bilder</a:t>
            </a:r>
          </a:p>
        </p:txBody>
      </p:sp>
      <p:sp>
        <p:nvSpPr>
          <p:cNvPr id="11" name="Platshållare för text 1">
            <a:extLst>
              <a:ext uri="{FF2B5EF4-FFF2-40B4-BE49-F238E27FC236}">
                <a16:creationId xmlns:a16="http://schemas.microsoft.com/office/drawing/2014/main" id="{A5396FB3-CC23-114C-9F5C-70ABD41DE9A3}"/>
              </a:ext>
            </a:extLst>
          </p:cNvPr>
          <p:cNvSpPr>
            <a:spLocks noGrp="1"/>
          </p:cNvSpPr>
          <p:nvPr>
            <p:ph type="body" sz="quarter" idx="28" hasCustomPrompt="1"/>
          </p:nvPr>
        </p:nvSpPr>
        <p:spPr>
          <a:xfrm>
            <a:off x="6184519" y="5719750"/>
            <a:ext cx="5281792" cy="195699"/>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688759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1530342" y="489186"/>
            <a:ext cx="9168138" cy="433233"/>
          </a:xfrm>
        </p:spPr>
        <p:txBody>
          <a:bodyPr anchor="t" anchorCtr="0"/>
          <a:lstStyle/>
          <a:p>
            <a:r>
              <a:rPr lang="en-US"/>
              <a:t>Click to edit Master title style</a:t>
            </a:r>
            <a:endParaRPr lang="sv-SE"/>
          </a:p>
        </p:txBody>
      </p:sp>
      <p:sp>
        <p:nvSpPr>
          <p:cNvPr id="5" name="Platshållare för bild 1">
            <a:extLst>
              <a:ext uri="{FF2B5EF4-FFF2-40B4-BE49-F238E27FC236}">
                <a16:creationId xmlns:a16="http://schemas.microsoft.com/office/drawing/2014/main" id="{80BAF292-2C73-334D-9773-EB1B07C31A98}"/>
              </a:ext>
            </a:extLst>
          </p:cNvPr>
          <p:cNvSpPr>
            <a:spLocks noGrp="1"/>
          </p:cNvSpPr>
          <p:nvPr>
            <p:ph type="pic" sz="quarter" idx="11"/>
          </p:nvPr>
        </p:nvSpPr>
        <p:spPr>
          <a:xfrm>
            <a:off x="1530342" y="1097921"/>
            <a:ext cx="4459610" cy="2505379"/>
          </a:xfrm>
        </p:spPr>
        <p:txBody>
          <a:bodyPr/>
          <a:lstStyle/>
          <a:p>
            <a:r>
              <a:rPr lang="en-US"/>
              <a:t>Click icon to add picture</a:t>
            </a:r>
            <a:endParaRPr lang="sv-SE"/>
          </a:p>
        </p:txBody>
      </p:sp>
      <p:sp>
        <p:nvSpPr>
          <p:cNvPr id="7" name="Platshållare för bild 2">
            <a:extLst>
              <a:ext uri="{FF2B5EF4-FFF2-40B4-BE49-F238E27FC236}">
                <a16:creationId xmlns:a16="http://schemas.microsoft.com/office/drawing/2014/main" id="{258194F0-A039-1E4F-A71D-5D4224953C3C}"/>
              </a:ext>
            </a:extLst>
          </p:cNvPr>
          <p:cNvSpPr>
            <a:spLocks noGrp="1"/>
          </p:cNvSpPr>
          <p:nvPr>
            <p:ph type="pic" sz="quarter" idx="15"/>
          </p:nvPr>
        </p:nvSpPr>
        <p:spPr>
          <a:xfrm>
            <a:off x="1530342" y="3717356"/>
            <a:ext cx="4459610" cy="2505379"/>
          </a:xfrm>
        </p:spPr>
        <p:txBody>
          <a:bodyPr/>
          <a:lstStyle/>
          <a:p>
            <a:r>
              <a:rPr lang="en-US"/>
              <a:t>Click icon to add picture</a:t>
            </a:r>
            <a:endParaRPr lang="sv-SE"/>
          </a:p>
        </p:txBody>
      </p:sp>
      <p:sp>
        <p:nvSpPr>
          <p:cNvPr id="8" name="Platshållare för bild 3">
            <a:extLst>
              <a:ext uri="{FF2B5EF4-FFF2-40B4-BE49-F238E27FC236}">
                <a16:creationId xmlns:a16="http://schemas.microsoft.com/office/drawing/2014/main" id="{B47C8FF2-7204-EF47-BAF1-E21FFDBC2E29}"/>
              </a:ext>
            </a:extLst>
          </p:cNvPr>
          <p:cNvSpPr>
            <a:spLocks noGrp="1"/>
          </p:cNvSpPr>
          <p:nvPr>
            <p:ph type="pic" sz="quarter" idx="16"/>
          </p:nvPr>
        </p:nvSpPr>
        <p:spPr>
          <a:xfrm>
            <a:off x="6211438" y="1097921"/>
            <a:ext cx="4459610" cy="2505379"/>
          </a:xfrm>
        </p:spPr>
        <p:txBody>
          <a:bodyPr/>
          <a:lstStyle/>
          <a:p>
            <a:r>
              <a:rPr lang="en-US"/>
              <a:t>Click icon to add picture</a:t>
            </a:r>
            <a:endParaRPr lang="sv-SE"/>
          </a:p>
        </p:txBody>
      </p:sp>
      <p:sp>
        <p:nvSpPr>
          <p:cNvPr id="12" name="Platshållare för bild 4">
            <a:extLst>
              <a:ext uri="{FF2B5EF4-FFF2-40B4-BE49-F238E27FC236}">
                <a16:creationId xmlns:a16="http://schemas.microsoft.com/office/drawing/2014/main" id="{FF5A33A4-BE5A-A74B-BBED-E56A3D04B841}"/>
              </a:ext>
            </a:extLst>
          </p:cNvPr>
          <p:cNvSpPr>
            <a:spLocks noGrp="1"/>
          </p:cNvSpPr>
          <p:nvPr>
            <p:ph type="pic" sz="quarter" idx="17"/>
          </p:nvPr>
        </p:nvSpPr>
        <p:spPr>
          <a:xfrm>
            <a:off x="6211438" y="3717356"/>
            <a:ext cx="4459610" cy="2505379"/>
          </a:xfrm>
        </p:spPr>
        <p:txBody>
          <a:bodyPr/>
          <a:lstStyle/>
          <a:p>
            <a:r>
              <a:rPr lang="en-US"/>
              <a:t>Click icon to add picture</a:t>
            </a:r>
            <a:endParaRPr lang="sv-SE"/>
          </a:p>
        </p:txBody>
      </p:sp>
      <p:sp>
        <p:nvSpPr>
          <p:cNvPr id="9" name="Platshållare för text 1">
            <a:extLst>
              <a:ext uri="{FF2B5EF4-FFF2-40B4-BE49-F238E27FC236}">
                <a16:creationId xmlns:a16="http://schemas.microsoft.com/office/drawing/2014/main" id="{25EA6B84-71BB-1746-9A5F-E437185D9AC5}"/>
              </a:ext>
            </a:extLst>
          </p:cNvPr>
          <p:cNvSpPr>
            <a:spLocks noGrp="1"/>
          </p:cNvSpPr>
          <p:nvPr>
            <p:ph type="body" sz="quarter" idx="18" hasCustomPrompt="1"/>
          </p:nvPr>
        </p:nvSpPr>
        <p:spPr>
          <a:xfrm>
            <a:off x="1530342" y="6276392"/>
            <a:ext cx="9140706" cy="175597"/>
          </a:xfrm>
        </p:spPr>
        <p:txBody>
          <a:bodyPr/>
          <a:lstStyle>
            <a:lvl1pPr marL="0" indent="0">
              <a:lnSpc>
                <a:spcPct val="100000"/>
              </a:lnSpc>
              <a:buNone/>
              <a:defRPr lang="sv-SE" sz="1200" dirty="0" smtClean="0"/>
            </a:lvl1pPr>
            <a:lvl2pPr marL="249238" indent="0">
              <a:buNone/>
              <a:defRPr sz="2000"/>
            </a:lvl2pPr>
            <a:lvl3pPr marL="249238" indent="0">
              <a:buNone/>
              <a:defRPr sz="2000"/>
            </a:lvl3pPr>
            <a:lvl4pPr marL="249238" indent="0">
              <a:buNone/>
              <a:defRPr sz="2000"/>
            </a:lvl4pPr>
            <a:lvl5pPr marL="249238" indent="0">
              <a:buNone/>
              <a:defRPr sz="2000"/>
            </a:lvl5pPr>
          </a:lstStyle>
          <a:p>
            <a:pPr lvl="0"/>
            <a:r>
              <a:rPr lang="sv-SE"/>
              <a:t>Källa: </a:t>
            </a:r>
          </a:p>
        </p:txBody>
      </p:sp>
    </p:spTree>
    <p:extLst>
      <p:ext uri="{BB962C8B-B14F-4D97-AF65-F5344CB8AC3E}">
        <p14:creationId xmlns:p14="http://schemas.microsoft.com/office/powerpoint/2010/main" val="23889801"/>
      </p:ext>
    </p:extLst>
  </p:cSld>
  <p:clrMapOvr>
    <a:masterClrMapping/>
  </p:clrMapOvr>
  <p:extLst>
    <p:ext uri="{DCECCB84-F9BA-43D5-87BE-67443E8EF086}">
      <p15:sldGuideLst xmlns:p15="http://schemas.microsoft.com/office/powerpoint/2012/main">
        <p15:guide id="1" orient="horz" pos="2296"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sv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svg"/><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ECD5">
            <a:alpha val="5000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6000" y="800100"/>
            <a:ext cx="10673453"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6000" y="1960708"/>
            <a:ext cx="10673453"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 6">
            <a:extLst>
              <a:ext uri="{FF2B5EF4-FFF2-40B4-BE49-F238E27FC236}">
                <a16:creationId xmlns:a16="http://schemas.microsoft.com/office/drawing/2014/main" id="{94AF1CA2-4C2C-9D48-B04D-9DFC451F8203}"/>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503881450"/>
      </p:ext>
    </p:extLst>
  </p:cSld>
  <p:clrMap bg1="lt1" tx1="dk1" bg2="lt2" tx2="dk2" accent1="accent1" accent2="accent2" accent3="accent3" accent4="accent4" accent5="accent5" accent6="accent6" hlink="hlink" folHlink="folHlink"/>
  <p:sldLayoutIdLst>
    <p:sldLayoutId id="2147483788" r:id="rId1"/>
    <p:sldLayoutId id="2147483785" r:id="rId2"/>
    <p:sldLayoutId id="2147483786" r:id="rId3"/>
    <p:sldLayoutId id="2147483787" r:id="rId4"/>
    <p:sldLayoutId id="2147483713" r:id="rId5"/>
    <p:sldLayoutId id="2147483784" r:id="rId6"/>
    <p:sldLayoutId id="2147483714" r:id="rId7"/>
    <p:sldLayoutId id="2147483720" r:id="rId8"/>
    <p:sldLayoutId id="2147483778" r:id="rId9"/>
    <p:sldLayoutId id="2147483754" r:id="rId10"/>
    <p:sldLayoutId id="2147483779" r:id="rId11"/>
    <p:sldLayoutId id="2147483813" r:id="rId12"/>
  </p:sldLayoutIdLst>
  <p:txStyles>
    <p:titleStyle>
      <a:lvl1pPr algn="l" defTabSz="914400" rtl="0" eaLnBrk="1" latinLnBrk="0" hangingPunct="1">
        <a:lnSpc>
          <a:spcPts val="36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rgbClr val="53565A"/>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pos="4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5000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6000" y="800100"/>
            <a:ext cx="10673453"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6000" y="1960708"/>
            <a:ext cx="10673453"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 6">
            <a:extLst>
              <a:ext uri="{FF2B5EF4-FFF2-40B4-BE49-F238E27FC236}">
                <a16:creationId xmlns:a16="http://schemas.microsoft.com/office/drawing/2014/main" id="{94AF1CA2-4C2C-9D48-B04D-9DFC451F8203}"/>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188700416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p:txStyles>
    <p:titleStyle>
      <a:lvl1pPr algn="l" defTabSz="914400" rtl="0" eaLnBrk="1" latinLnBrk="0" hangingPunct="1">
        <a:lnSpc>
          <a:spcPts val="36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rgbClr val="53565A"/>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pos="4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D7C9">
            <a:alpha val="3000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6000" y="800100"/>
            <a:ext cx="10673453"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6000" y="1960708"/>
            <a:ext cx="10673453"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 6">
            <a:extLst>
              <a:ext uri="{FF2B5EF4-FFF2-40B4-BE49-F238E27FC236}">
                <a16:creationId xmlns:a16="http://schemas.microsoft.com/office/drawing/2014/main" id="{94AF1CA2-4C2C-9D48-B04D-9DFC451F8203}"/>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74851" y="244457"/>
            <a:ext cx="821117" cy="216000"/>
          </a:xfrm>
          <a:prstGeom prst="rect">
            <a:avLst/>
          </a:prstGeom>
        </p:spPr>
      </p:pic>
    </p:spTree>
    <p:extLst>
      <p:ext uri="{BB962C8B-B14F-4D97-AF65-F5344CB8AC3E}">
        <p14:creationId xmlns:p14="http://schemas.microsoft.com/office/powerpoint/2010/main" val="159689021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xStyles>
    <p:titleStyle>
      <a:lvl1pPr algn="l" defTabSz="914400" rtl="0" eaLnBrk="1" latinLnBrk="0" hangingPunct="1">
        <a:lnSpc>
          <a:spcPts val="36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rgbClr val="53565A"/>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pos="4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s://creativecommons.org/licenses/by-nc-sa/2.0/?ref=openverse&amp;atype=rich"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flickr.com/photos/36016325@N04"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globalamalen.s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sv-SE" dirty="0" smtClean="0"/>
              <a:t>Biologisk </a:t>
            </a:r>
            <a:r>
              <a:rPr lang="sv-SE" dirty="0"/>
              <a:t>mångfald</a:t>
            </a:r>
          </a:p>
        </p:txBody>
      </p:sp>
    </p:spTree>
    <p:extLst>
      <p:ext uri="{BB962C8B-B14F-4D97-AF65-F5344CB8AC3E}">
        <p14:creationId xmlns:p14="http://schemas.microsoft.com/office/powerpoint/2010/main" val="2421110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Biologisk mångfald: biotoper</a:t>
            </a:r>
          </a:p>
        </p:txBody>
      </p:sp>
      <p:pic>
        <p:nvPicPr>
          <p:cNvPr id="8" name="Platshållare för bild 7" descr="Öken med sanddyner. Foto"/>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9704" r="9704"/>
          <a:stretch>
            <a:fillRect/>
          </a:stretch>
        </p:blipFill>
        <p:spPr/>
      </p:pic>
      <p:pic>
        <p:nvPicPr>
          <p:cNvPr id="9" name="Platshållare för bild 8" descr="Lövskog med träd som har gula löv. Foto"/>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9771" r="9771"/>
          <a:stretch>
            <a:fillRect/>
          </a:stretch>
        </p:blipFill>
        <p:spPr/>
      </p:pic>
      <p:pic>
        <p:nvPicPr>
          <p:cNvPr id="10" name="Platshållare för bild 9" descr="Sjö/hav med barrskog och snötäcke bakom och snötäckta berg i bakgrunden. Foto"/>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9852" r="9852"/>
          <a:stretch>
            <a:fillRect/>
          </a:stretch>
        </p:blipFill>
        <p:spPr/>
      </p:pic>
      <p:pic>
        <p:nvPicPr>
          <p:cNvPr id="11" name="Platshållare för bild 10" descr="Bild på näckrosor och näckrosblad tagen underifrån, i vatten. Foto"/>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l="9771" r="9771"/>
          <a:stretch>
            <a:fillRect/>
          </a:stretch>
        </p:blipFill>
        <p:spPr/>
      </p:pic>
      <p:sp>
        <p:nvSpPr>
          <p:cNvPr id="23" name="Platshållare för text 22"/>
          <p:cNvSpPr>
            <a:spLocks noGrp="1"/>
          </p:cNvSpPr>
          <p:nvPr>
            <p:ph type="body" sz="quarter" idx="18"/>
          </p:nvPr>
        </p:nvSpPr>
        <p:spPr/>
        <p:txBody>
          <a:bodyPr/>
          <a:lstStyle/>
          <a:p>
            <a:pPr algn="ctr"/>
            <a:r>
              <a:rPr lang="sv-SE" dirty="0">
                <a:solidFill>
                  <a:schemeClr val="tx2"/>
                </a:solidFill>
              </a:rPr>
              <a:t>Foton: </a:t>
            </a:r>
            <a:r>
              <a:rPr lang="sv-SE" dirty="0" err="1">
                <a:solidFill>
                  <a:schemeClr val="tx2"/>
                </a:solidFill>
              </a:rPr>
              <a:t>Pexels</a:t>
            </a:r>
            <a:r>
              <a:rPr lang="sv-SE" dirty="0">
                <a:solidFill>
                  <a:schemeClr val="tx2"/>
                </a:solidFill>
              </a:rPr>
              <a:t>/</a:t>
            </a:r>
            <a:r>
              <a:rPr lang="sv-SE" dirty="0" err="1">
                <a:solidFill>
                  <a:schemeClr val="tx2"/>
                </a:solidFill>
              </a:rPr>
              <a:t>Pixabay</a:t>
            </a:r>
            <a:r>
              <a:rPr lang="sv-SE" dirty="0">
                <a:solidFill>
                  <a:schemeClr val="tx2"/>
                </a:solidFill>
              </a:rPr>
              <a:t> | Gaby Stein/</a:t>
            </a:r>
            <a:r>
              <a:rPr lang="sv-SE" dirty="0" err="1">
                <a:solidFill>
                  <a:schemeClr val="tx2"/>
                </a:solidFill>
              </a:rPr>
              <a:t>Pixabay</a:t>
            </a:r>
            <a:r>
              <a:rPr lang="sv-SE" dirty="0">
                <a:solidFill>
                  <a:schemeClr val="tx2"/>
                </a:solidFill>
              </a:rPr>
              <a:t> | </a:t>
            </a:r>
            <a:r>
              <a:rPr lang="sv-SE" dirty="0" err="1">
                <a:solidFill>
                  <a:schemeClr val="tx2"/>
                </a:solidFill>
              </a:rPr>
              <a:t>David_Mark</a:t>
            </a:r>
            <a:r>
              <a:rPr lang="sv-SE" dirty="0">
                <a:solidFill>
                  <a:schemeClr val="tx2"/>
                </a:solidFill>
              </a:rPr>
              <a:t>/</a:t>
            </a:r>
            <a:r>
              <a:rPr lang="sv-SE" dirty="0" err="1">
                <a:solidFill>
                  <a:schemeClr val="tx2"/>
                </a:solidFill>
              </a:rPr>
              <a:t>Pixabay</a:t>
            </a:r>
            <a:r>
              <a:rPr lang="sv-SE" dirty="0">
                <a:solidFill>
                  <a:schemeClr val="tx2"/>
                </a:solidFill>
              </a:rPr>
              <a:t> | </a:t>
            </a:r>
            <a:r>
              <a:rPr lang="sv-SE" dirty="0" err="1">
                <a:solidFill>
                  <a:schemeClr val="tx2"/>
                </a:solidFill>
              </a:rPr>
              <a:t>Reto</a:t>
            </a:r>
            <a:r>
              <a:rPr lang="sv-SE" dirty="0">
                <a:solidFill>
                  <a:schemeClr val="tx2"/>
                </a:solidFill>
              </a:rPr>
              <a:t> </a:t>
            </a:r>
            <a:r>
              <a:rPr lang="sv-SE" dirty="0" err="1">
                <a:solidFill>
                  <a:schemeClr val="tx2"/>
                </a:solidFill>
              </a:rPr>
              <a:t>Gerber_Pixabay</a:t>
            </a:r>
            <a:endParaRPr lang="sv-SE" dirty="0">
              <a:solidFill>
                <a:schemeClr val="tx2"/>
              </a:solidFill>
            </a:endParaRPr>
          </a:p>
        </p:txBody>
      </p:sp>
    </p:spTree>
    <p:extLst>
      <p:ext uri="{BB962C8B-B14F-4D97-AF65-F5344CB8AC3E}">
        <p14:creationId xmlns:p14="http://schemas.microsoft.com/office/powerpoint/2010/main" val="31609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Biologisk mångfald: arter</a:t>
            </a:r>
          </a:p>
        </p:txBody>
      </p:sp>
      <p:pic>
        <p:nvPicPr>
          <p:cNvPr id="9" name="Platshållare för bild 8" descr="Groda på näckrosblad i vatten. Foto"/>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9771" r="9771"/>
          <a:stretch>
            <a:fillRect/>
          </a:stretch>
        </p:blipFill>
        <p:spPr/>
      </p:pic>
      <p:pic>
        <p:nvPicPr>
          <p:cNvPr id="10" name="Platshållare för bild 9" descr="Ren med horn i fjällandskap. Foto"/>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9704" r="9704"/>
          <a:stretch>
            <a:fillRect/>
          </a:stretch>
        </p:blipFill>
        <p:spPr/>
      </p:pic>
      <p:pic>
        <p:nvPicPr>
          <p:cNvPr id="11" name="Platshållare för bild 10" descr="Hackspett som sitter på en björkstam. Foto"/>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9771" r="9771"/>
          <a:stretch>
            <a:fillRect/>
          </a:stretch>
        </p:blipFill>
        <p:spPr/>
      </p:pic>
      <p:pic>
        <p:nvPicPr>
          <p:cNvPr id="12" name="Platshållare för bild 11" descr="Ett bi som sitter på en prästkrage. Foto"/>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l="9704" r="9704"/>
          <a:stretch>
            <a:fillRect/>
          </a:stretch>
        </p:blipFill>
        <p:spPr/>
      </p:pic>
      <p:sp>
        <p:nvSpPr>
          <p:cNvPr id="17" name="Platshållare för text 16"/>
          <p:cNvSpPr>
            <a:spLocks noGrp="1"/>
          </p:cNvSpPr>
          <p:nvPr>
            <p:ph type="body" sz="quarter" idx="18"/>
          </p:nvPr>
        </p:nvSpPr>
        <p:spPr/>
        <p:txBody>
          <a:bodyPr/>
          <a:lstStyle/>
          <a:p>
            <a:pPr algn="ctr"/>
            <a:r>
              <a:rPr lang="sv-SE" dirty="0">
                <a:solidFill>
                  <a:schemeClr val="tx2"/>
                </a:solidFill>
              </a:rPr>
              <a:t>Foton: </a:t>
            </a:r>
            <a:r>
              <a:rPr lang="sv-SE" dirty="0" err="1">
                <a:solidFill>
                  <a:schemeClr val="tx2"/>
                </a:solidFill>
              </a:rPr>
              <a:t>stanbalik</a:t>
            </a:r>
            <a:r>
              <a:rPr lang="sv-SE" dirty="0">
                <a:solidFill>
                  <a:schemeClr val="tx2"/>
                </a:solidFill>
              </a:rPr>
              <a:t>/</a:t>
            </a:r>
            <a:r>
              <a:rPr lang="sv-SE" dirty="0" err="1">
                <a:solidFill>
                  <a:schemeClr val="tx2"/>
                </a:solidFill>
              </a:rPr>
              <a:t>Pixabay</a:t>
            </a:r>
            <a:r>
              <a:rPr lang="sv-SE" dirty="0">
                <a:solidFill>
                  <a:schemeClr val="tx2"/>
                </a:solidFill>
              </a:rPr>
              <a:t> | </a:t>
            </a:r>
            <a:r>
              <a:rPr lang="az-Cyrl-AZ" dirty="0">
                <a:solidFill>
                  <a:schemeClr val="tx2"/>
                </a:solidFill>
              </a:rPr>
              <a:t>Наталья Коллегова</a:t>
            </a:r>
            <a:r>
              <a:rPr lang="sv-SE" dirty="0">
                <a:solidFill>
                  <a:schemeClr val="tx2"/>
                </a:solidFill>
              </a:rPr>
              <a:t>/</a:t>
            </a:r>
            <a:r>
              <a:rPr lang="sv-SE" dirty="0" err="1">
                <a:solidFill>
                  <a:schemeClr val="tx2"/>
                </a:solidFill>
              </a:rPr>
              <a:t>Pixabay</a:t>
            </a:r>
            <a:r>
              <a:rPr lang="sv-SE" dirty="0">
                <a:solidFill>
                  <a:schemeClr val="tx2"/>
                </a:solidFill>
              </a:rPr>
              <a:t> | Capri23auto/</a:t>
            </a:r>
            <a:r>
              <a:rPr lang="sv-SE" dirty="0" err="1">
                <a:solidFill>
                  <a:schemeClr val="tx2"/>
                </a:solidFill>
              </a:rPr>
              <a:t>Pixabay</a:t>
            </a:r>
            <a:r>
              <a:rPr lang="sv-SE" dirty="0">
                <a:solidFill>
                  <a:schemeClr val="tx2"/>
                </a:solidFill>
              </a:rPr>
              <a:t> | Ulrike Leone/</a:t>
            </a:r>
            <a:r>
              <a:rPr lang="sv-SE" dirty="0" err="1">
                <a:solidFill>
                  <a:schemeClr val="tx2"/>
                </a:solidFill>
              </a:rPr>
              <a:t>Pixabay</a:t>
            </a:r>
            <a:r>
              <a:rPr lang="sv-SE" dirty="0">
                <a:solidFill>
                  <a:schemeClr val="tx2"/>
                </a:solidFill>
              </a:rPr>
              <a:t> </a:t>
            </a:r>
          </a:p>
        </p:txBody>
      </p:sp>
    </p:spTree>
    <p:extLst>
      <p:ext uri="{BB962C8B-B14F-4D97-AF65-F5344CB8AC3E}">
        <p14:creationId xmlns:p14="http://schemas.microsoft.com/office/powerpoint/2010/main" val="3485076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Biologisk mångfald: arter, fortsättning </a:t>
            </a:r>
          </a:p>
        </p:txBody>
      </p:sp>
      <p:sp>
        <p:nvSpPr>
          <p:cNvPr id="7" name="Platshållare för text 6"/>
          <p:cNvSpPr>
            <a:spLocks noGrp="1"/>
          </p:cNvSpPr>
          <p:nvPr>
            <p:ph type="body" sz="quarter" idx="18"/>
          </p:nvPr>
        </p:nvSpPr>
        <p:spPr>
          <a:xfrm>
            <a:off x="1530342" y="1010697"/>
            <a:ext cx="9140706" cy="412505"/>
          </a:xfrm>
        </p:spPr>
        <p:txBody>
          <a:bodyPr/>
          <a:lstStyle/>
          <a:p>
            <a:r>
              <a:rPr lang="sv-SE" sz="2400"/>
              <a:t>Positiv och negativ påverkan på arter? </a:t>
            </a:r>
          </a:p>
        </p:txBody>
      </p:sp>
      <p:sp>
        <p:nvSpPr>
          <p:cNvPr id="13" name="Platshållare för text 12"/>
          <p:cNvSpPr>
            <a:spLocks noGrp="1"/>
          </p:cNvSpPr>
          <p:nvPr>
            <p:ph type="body" sz="quarter" idx="4294967295"/>
          </p:nvPr>
        </p:nvSpPr>
        <p:spPr>
          <a:xfrm>
            <a:off x="90858" y="1690754"/>
            <a:ext cx="3959999" cy="574675"/>
          </a:xfrm>
        </p:spPr>
        <p:txBody>
          <a:bodyPr anchor="ctr"/>
          <a:lstStyle/>
          <a:p>
            <a:pPr marL="0" indent="0" algn="ctr">
              <a:buNone/>
            </a:pPr>
            <a:r>
              <a:rPr lang="sv-SE"/>
              <a:t>Jordbruk</a:t>
            </a:r>
          </a:p>
        </p:txBody>
      </p:sp>
      <p:pic>
        <p:nvPicPr>
          <p:cNvPr id="8" name="Bildobjekt 7" descr="Närbild på raspfält. Foto"/>
          <p:cNvPicPr>
            <a:picLocks noChangeAspect="1"/>
          </p:cNvPicPr>
          <p:nvPr/>
        </p:nvPicPr>
        <p:blipFill rotWithShape="1">
          <a:blip r:embed="rId3" cstate="print">
            <a:extLst>
              <a:ext uri="{28A0092B-C50C-407E-A947-70E740481C1C}">
                <a14:useLocalDpi xmlns:a14="http://schemas.microsoft.com/office/drawing/2010/main" val="0"/>
              </a:ext>
            </a:extLst>
          </a:blip>
          <a:srcRect l="6313" t="-497" r="31155" b="497"/>
          <a:stretch/>
        </p:blipFill>
        <p:spPr>
          <a:xfrm>
            <a:off x="111139" y="2191537"/>
            <a:ext cx="3960000" cy="3960000"/>
          </a:xfrm>
          <a:prstGeom prst="rect">
            <a:avLst/>
          </a:prstGeom>
        </p:spPr>
      </p:pic>
      <p:sp>
        <p:nvSpPr>
          <p:cNvPr id="12" name="Platshållare för text 11"/>
          <p:cNvSpPr>
            <a:spLocks noGrp="1"/>
          </p:cNvSpPr>
          <p:nvPr>
            <p:ph type="body" sz="quarter" idx="4294967295"/>
          </p:nvPr>
        </p:nvSpPr>
        <p:spPr>
          <a:xfrm>
            <a:off x="4147404" y="1690753"/>
            <a:ext cx="3960000" cy="574675"/>
          </a:xfrm>
        </p:spPr>
        <p:txBody>
          <a:bodyPr anchor="ctr"/>
          <a:lstStyle/>
          <a:p>
            <a:pPr marL="0" indent="0" algn="ctr">
              <a:buNone/>
            </a:pPr>
            <a:r>
              <a:rPr lang="sv-SE"/>
              <a:t>Vattenbruk</a:t>
            </a:r>
          </a:p>
        </p:txBody>
      </p:sp>
      <p:pic>
        <p:nvPicPr>
          <p:cNvPr id="4" name="Bildobjekt 3" descr="Bild på vattenbruk, tagen från flygplan eller drönare. Foto"/>
          <p:cNvPicPr>
            <a:picLocks noChangeAspect="1"/>
          </p:cNvPicPr>
          <p:nvPr/>
        </p:nvPicPr>
        <p:blipFill rotWithShape="1">
          <a:blip r:embed="rId4">
            <a:extLst>
              <a:ext uri="{28A0092B-C50C-407E-A947-70E740481C1C}">
                <a14:useLocalDpi xmlns:a14="http://schemas.microsoft.com/office/drawing/2010/main" val="0"/>
              </a:ext>
            </a:extLst>
          </a:blip>
          <a:srcRect l="12218" t="-269" r="24172" b="269"/>
          <a:stretch/>
        </p:blipFill>
        <p:spPr>
          <a:xfrm>
            <a:off x="4161429" y="2191537"/>
            <a:ext cx="3960000" cy="3960000"/>
          </a:xfrm>
          <a:prstGeom prst="rect">
            <a:avLst/>
          </a:prstGeom>
        </p:spPr>
      </p:pic>
      <p:sp>
        <p:nvSpPr>
          <p:cNvPr id="14" name="Platshållare för text 11"/>
          <p:cNvSpPr txBox="1">
            <a:spLocks/>
          </p:cNvSpPr>
          <p:nvPr/>
        </p:nvSpPr>
        <p:spPr>
          <a:xfrm>
            <a:off x="8200708" y="1690752"/>
            <a:ext cx="3960000" cy="574675"/>
          </a:xfrm>
          <a:prstGeom prst="rect">
            <a:avLst/>
          </a:prstGeom>
        </p:spPr>
        <p:txBody>
          <a:bodyPr vert="horz" lIns="0" tIns="0" rIns="0" bIns="0" rtlCol="0" anchor="ctr">
            <a:noAutofit/>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rgbClr val="53565A"/>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a:t>Skogsbruk</a:t>
            </a:r>
          </a:p>
        </p:txBody>
      </p:sp>
      <p:pic>
        <p:nvPicPr>
          <p:cNvPr id="5" name="Bildobjekt 4" descr="Bild på tallkronor, tagen nerifrån marken. Foto"/>
          <p:cNvPicPr>
            <a:picLocks noChangeAspect="1"/>
          </p:cNvPicPr>
          <p:nvPr/>
        </p:nvPicPr>
        <p:blipFill rotWithShape="1">
          <a:blip r:embed="rId5">
            <a:extLst>
              <a:ext uri="{28A0092B-C50C-407E-A947-70E740481C1C}">
                <a14:useLocalDpi xmlns:a14="http://schemas.microsoft.com/office/drawing/2010/main" val="0"/>
              </a:ext>
            </a:extLst>
          </a:blip>
          <a:srcRect l="24323" t="-248" r="13145" b="248"/>
          <a:stretch/>
        </p:blipFill>
        <p:spPr>
          <a:xfrm>
            <a:off x="8191437" y="2191537"/>
            <a:ext cx="3960000" cy="3960000"/>
          </a:xfrm>
          <a:prstGeom prst="rect">
            <a:avLst/>
          </a:prstGeom>
        </p:spPr>
      </p:pic>
      <p:sp>
        <p:nvSpPr>
          <p:cNvPr id="15" name="Platshållare för text 16"/>
          <p:cNvSpPr txBox="1">
            <a:spLocks/>
          </p:cNvSpPr>
          <p:nvPr/>
        </p:nvSpPr>
        <p:spPr>
          <a:xfrm>
            <a:off x="110522" y="6239816"/>
            <a:ext cx="12081478" cy="41250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0000"/>
              <a:buFont typeface="Arial" panose="020B0604020202020204" pitchFamily="34" charset="0"/>
              <a:buNone/>
              <a:defRPr lang="sv-SE" sz="1200" kern="1200" dirty="0" smtClean="0">
                <a:solidFill>
                  <a:srgbClr val="53565A"/>
                </a:solidFill>
                <a:latin typeface="+mn-lt"/>
                <a:ea typeface="+mn-ea"/>
                <a:cs typeface="+mn-cs"/>
              </a:defRPr>
            </a:lvl1pPr>
            <a:lvl2pPr marL="249238" indent="0" algn="l" defTabSz="914400" rtl="0" eaLnBrk="1" latinLnBrk="0" hangingPunct="1">
              <a:lnSpc>
                <a:spcPct val="90000"/>
              </a:lnSpc>
              <a:spcBef>
                <a:spcPts val="300"/>
              </a:spcBef>
              <a:buSzPct val="90000"/>
              <a:buFont typeface="Arial" panose="020B0604020202020204" pitchFamily="34" charset="0"/>
              <a:buNone/>
              <a:defRPr sz="2000" kern="1200">
                <a:solidFill>
                  <a:srgbClr val="53565A"/>
                </a:solidFill>
                <a:latin typeface="+mn-lt"/>
                <a:ea typeface="+mn-ea"/>
                <a:cs typeface="+mn-cs"/>
              </a:defRPr>
            </a:lvl2pPr>
            <a:lvl3pPr marL="249238" indent="0" algn="l" defTabSz="914400" rtl="0" eaLnBrk="1" latinLnBrk="0" hangingPunct="1">
              <a:lnSpc>
                <a:spcPct val="90000"/>
              </a:lnSpc>
              <a:spcBef>
                <a:spcPts val="300"/>
              </a:spcBef>
              <a:buSzPct val="90000"/>
              <a:buFont typeface="Arial" panose="020B0604020202020204" pitchFamily="34" charset="0"/>
              <a:buNone/>
              <a:defRPr sz="2000" kern="1200">
                <a:solidFill>
                  <a:srgbClr val="53565A"/>
                </a:solidFill>
                <a:latin typeface="+mn-lt"/>
                <a:ea typeface="+mn-ea"/>
                <a:cs typeface="+mn-cs"/>
              </a:defRPr>
            </a:lvl3pPr>
            <a:lvl4pPr marL="249238" indent="0" algn="l" defTabSz="914400" rtl="0" eaLnBrk="1" latinLnBrk="0" hangingPunct="1">
              <a:lnSpc>
                <a:spcPct val="90000"/>
              </a:lnSpc>
              <a:spcBef>
                <a:spcPts val="300"/>
              </a:spcBef>
              <a:buSzPct val="90000"/>
              <a:buFont typeface="Arial" panose="020B0604020202020204" pitchFamily="34" charset="0"/>
              <a:buNone/>
              <a:defRPr sz="2000" kern="1200">
                <a:solidFill>
                  <a:srgbClr val="53565A"/>
                </a:solidFill>
                <a:latin typeface="+mn-lt"/>
                <a:ea typeface="+mn-ea"/>
                <a:cs typeface="+mn-cs"/>
              </a:defRPr>
            </a:lvl4pPr>
            <a:lvl5pPr marL="249238" indent="0" algn="l" defTabSz="914400" rtl="0" eaLnBrk="1" latinLnBrk="0" hangingPunct="1">
              <a:lnSpc>
                <a:spcPct val="90000"/>
              </a:lnSpc>
              <a:spcBef>
                <a:spcPts val="300"/>
              </a:spcBef>
              <a:buSzPct val="90000"/>
              <a:buFont typeface="Arial" panose="020B0604020202020204" pitchFamily="34" charset="0"/>
              <a:buNone/>
              <a:defRPr sz="20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solidFill>
                  <a:schemeClr val="tx2"/>
                </a:solidFill>
              </a:rPr>
              <a:t>Foton: Rapsfält – Julio Gonzalez/SLU | "</a:t>
            </a:r>
            <a:r>
              <a:rPr lang="sv-SE" err="1">
                <a:solidFill>
                  <a:schemeClr val="tx2"/>
                </a:solidFill>
              </a:rPr>
              <a:t>Algae</a:t>
            </a:r>
            <a:r>
              <a:rPr lang="sv-SE">
                <a:solidFill>
                  <a:schemeClr val="tx2"/>
                </a:solidFill>
              </a:rPr>
              <a:t> Pond" av </a:t>
            </a:r>
            <a:r>
              <a:rPr lang="sv-SE">
                <a:solidFill>
                  <a:schemeClr val="tx2"/>
                </a:solidFill>
                <a:hlinkClick r:id="rId6"/>
              </a:rPr>
              <a:t>Pacific Northwest National Laboratory - PNNL</a:t>
            </a:r>
            <a:r>
              <a:rPr lang="sv-SE">
                <a:solidFill>
                  <a:schemeClr val="tx2"/>
                </a:solidFill>
              </a:rPr>
              <a:t> licenserad under </a:t>
            </a:r>
            <a:r>
              <a:rPr lang="sv-SE">
                <a:solidFill>
                  <a:schemeClr val="tx2"/>
                </a:solidFill>
                <a:hlinkClick r:id="rId7"/>
              </a:rPr>
              <a:t>CC BY-NC-SA 2.0</a:t>
            </a:r>
            <a:r>
              <a:rPr lang="sv-SE">
                <a:solidFill>
                  <a:schemeClr val="tx2"/>
                </a:solidFill>
              </a:rPr>
              <a:t> | Svartberget försökspark – Jenny </a:t>
            </a:r>
            <a:r>
              <a:rPr lang="sv-SE" err="1">
                <a:solidFill>
                  <a:schemeClr val="tx2"/>
                </a:solidFill>
              </a:rPr>
              <a:t>Svennås</a:t>
            </a:r>
            <a:r>
              <a:rPr lang="sv-SE">
                <a:solidFill>
                  <a:schemeClr val="tx2"/>
                </a:solidFill>
              </a:rPr>
              <a:t> Gillner/SLU </a:t>
            </a:r>
          </a:p>
        </p:txBody>
      </p:sp>
    </p:spTree>
    <p:extLst>
      <p:ext uri="{BB962C8B-B14F-4D97-AF65-F5344CB8AC3E}">
        <p14:creationId xmlns:p14="http://schemas.microsoft.com/office/powerpoint/2010/main" val="266576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3A46616-0231-544A-A06F-0DFF6DA8D2B2}"/>
              </a:ext>
            </a:extLst>
          </p:cNvPr>
          <p:cNvSpPr>
            <a:spLocks noGrp="1"/>
          </p:cNvSpPr>
          <p:nvPr>
            <p:ph type="title"/>
          </p:nvPr>
        </p:nvSpPr>
        <p:spPr/>
        <p:txBody>
          <a:bodyPr/>
          <a:lstStyle/>
          <a:p>
            <a:pPr>
              <a:lnSpc>
                <a:spcPct val="100000"/>
              </a:lnSpc>
            </a:pPr>
            <a:r>
              <a:rPr lang="sv-SE"/>
              <a:t>Vad händer med den biologiska mångfalden </a:t>
            </a:r>
            <a:br>
              <a:rPr lang="sv-SE"/>
            </a:br>
            <a:r>
              <a:rPr lang="sv-SE"/>
              <a:t>om ekosystemen störs?</a:t>
            </a:r>
          </a:p>
        </p:txBody>
      </p:sp>
      <p:sp>
        <p:nvSpPr>
          <p:cNvPr id="2" name="TextBox 1"/>
          <p:cNvSpPr txBox="1"/>
          <p:nvPr/>
        </p:nvSpPr>
        <p:spPr>
          <a:xfrm>
            <a:off x="731838" y="2341634"/>
            <a:ext cx="3535048" cy="384895"/>
          </a:xfrm>
          <a:prstGeom prst="rect">
            <a:avLst/>
          </a:prstGeom>
          <a:noFill/>
        </p:spPr>
        <p:txBody>
          <a:bodyPr wrap="square" lIns="0" tIns="0" rIns="0" bIns="0" rtlCol="0">
            <a:noAutofit/>
          </a:bodyPr>
          <a:lstStyle/>
          <a:p>
            <a:pPr algn="ctr">
              <a:lnSpc>
                <a:spcPts val="3000"/>
              </a:lnSpc>
            </a:pPr>
            <a:r>
              <a:rPr lang="sv-SE" b="1" dirty="0">
                <a:solidFill>
                  <a:srgbClr val="53565A"/>
                </a:solidFill>
              </a:rPr>
              <a:t>Fungerande ekosystem</a:t>
            </a:r>
          </a:p>
        </p:txBody>
      </p:sp>
      <p:pic>
        <p:nvPicPr>
          <p:cNvPr id="3" name="Picture 2" descr="Fungerande ekosystem med rovdjur, växtätare, växter och nedbrytare. Illustration i form av tegelstenar med olika färg, rosa,ljusgul, grön och orange."/>
          <p:cNvPicPr>
            <a:picLocks noChangeAspect="1"/>
          </p:cNvPicPr>
          <p:nvPr/>
        </p:nvPicPr>
        <p:blipFill rotWithShape="1">
          <a:blip r:embed="rId3"/>
          <a:srcRect l="13913" t="5847" r="21570"/>
          <a:stretch/>
        </p:blipFill>
        <p:spPr>
          <a:xfrm>
            <a:off x="744659" y="2743199"/>
            <a:ext cx="3529191" cy="2897087"/>
          </a:xfrm>
          <a:prstGeom prst="rect">
            <a:avLst/>
          </a:prstGeom>
        </p:spPr>
      </p:pic>
      <p:sp>
        <p:nvSpPr>
          <p:cNvPr id="8" name="TextBox 7"/>
          <p:cNvSpPr txBox="1"/>
          <p:nvPr/>
        </p:nvSpPr>
        <p:spPr>
          <a:xfrm>
            <a:off x="4333821" y="2337233"/>
            <a:ext cx="3313234" cy="389296"/>
          </a:xfrm>
          <a:prstGeom prst="rect">
            <a:avLst/>
          </a:prstGeom>
          <a:noFill/>
        </p:spPr>
        <p:txBody>
          <a:bodyPr wrap="square" lIns="0" tIns="0" rIns="0" bIns="0" rtlCol="0">
            <a:noAutofit/>
          </a:bodyPr>
          <a:lstStyle/>
          <a:p>
            <a:pPr algn="ctr">
              <a:lnSpc>
                <a:spcPts val="3000"/>
              </a:lnSpc>
            </a:pPr>
            <a:r>
              <a:rPr lang="sv-SE" b="1" dirty="0">
                <a:solidFill>
                  <a:srgbClr val="53565A"/>
                </a:solidFill>
              </a:rPr>
              <a:t>Arter utrotas</a:t>
            </a:r>
          </a:p>
        </p:txBody>
      </p:sp>
      <p:pic>
        <p:nvPicPr>
          <p:cNvPr id="4" name="Picture 3" descr="Arter utrutas. Tegelstenar i olika färger, rosa, ljusgul, grön och orange, med luckor som symboliserar att arter saknas. Illustration."/>
          <p:cNvPicPr>
            <a:picLocks noChangeAspect="1"/>
          </p:cNvPicPr>
          <p:nvPr/>
        </p:nvPicPr>
        <p:blipFill rotWithShape="1">
          <a:blip r:embed="rId4"/>
          <a:srcRect l="15037" t="5847" r="24267"/>
          <a:stretch/>
        </p:blipFill>
        <p:spPr>
          <a:xfrm>
            <a:off x="4326858" y="2743199"/>
            <a:ext cx="3320197" cy="2897088"/>
          </a:xfrm>
          <a:prstGeom prst="rect">
            <a:avLst/>
          </a:prstGeom>
        </p:spPr>
      </p:pic>
      <p:sp>
        <p:nvSpPr>
          <p:cNvPr id="9" name="TextBox 8"/>
          <p:cNvSpPr txBox="1"/>
          <p:nvPr/>
        </p:nvSpPr>
        <p:spPr>
          <a:xfrm>
            <a:off x="7707027" y="2315551"/>
            <a:ext cx="3658806" cy="410978"/>
          </a:xfrm>
          <a:prstGeom prst="rect">
            <a:avLst/>
          </a:prstGeom>
          <a:noFill/>
        </p:spPr>
        <p:txBody>
          <a:bodyPr wrap="square" lIns="0" tIns="0" rIns="0" bIns="0" rtlCol="0">
            <a:noAutofit/>
          </a:bodyPr>
          <a:lstStyle/>
          <a:p>
            <a:pPr algn="ctr">
              <a:lnSpc>
                <a:spcPts val="3000"/>
              </a:lnSpc>
            </a:pPr>
            <a:r>
              <a:rPr lang="sv-SE" b="1" dirty="0">
                <a:solidFill>
                  <a:srgbClr val="53565A"/>
                </a:solidFill>
              </a:rPr>
              <a:t>Ekosystemet kollapsar</a:t>
            </a:r>
          </a:p>
        </p:txBody>
      </p:sp>
      <p:pic>
        <p:nvPicPr>
          <p:cNvPr id="6" name="Picture 5" descr="Ekosystemet kollapsar. Tegelstenar i olika färger som ligger i en hög, rosa, ljusgul, grön och orange. Illustration."/>
          <p:cNvPicPr>
            <a:picLocks noChangeAspect="1"/>
          </p:cNvPicPr>
          <p:nvPr/>
        </p:nvPicPr>
        <p:blipFill rotWithShape="1">
          <a:blip r:embed="rId5"/>
          <a:srcRect l="16952" t="3810" r="14735"/>
          <a:stretch/>
        </p:blipFill>
        <p:spPr>
          <a:xfrm>
            <a:off x="7707026" y="2743199"/>
            <a:ext cx="3658806" cy="2898000"/>
          </a:xfrm>
          <a:prstGeom prst="rect">
            <a:avLst/>
          </a:prstGeom>
        </p:spPr>
      </p:pic>
    </p:spTree>
    <p:extLst>
      <p:ext uri="{BB962C8B-B14F-4D97-AF65-F5344CB8AC3E}">
        <p14:creationId xmlns:p14="http://schemas.microsoft.com/office/powerpoint/2010/main" val="138357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Fungerande ekosystem med rovdjur, växtätare, växter och nedbrytare. Illustration i form av tegelstenar med olika färger, rosa,ljusgul, grön och orange."/>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23445"/>
            <a:ext cx="12191999" cy="6857999"/>
          </a:xfrm>
          <a:prstGeom prst="rect">
            <a:avLst/>
          </a:prstGeom>
          <a:noFill/>
        </p:spPr>
      </p:pic>
      <p:sp>
        <p:nvSpPr>
          <p:cNvPr id="5" name="Rubrik 4">
            <a:extLst>
              <a:ext uri="{FF2B5EF4-FFF2-40B4-BE49-F238E27FC236}">
                <a16:creationId xmlns:a16="http://schemas.microsoft.com/office/drawing/2014/main" id="{D3A46616-0231-544A-A06F-0DFF6DA8D2B2}"/>
              </a:ext>
            </a:extLst>
          </p:cNvPr>
          <p:cNvSpPr>
            <a:spLocks noGrp="1"/>
          </p:cNvSpPr>
          <p:nvPr>
            <p:ph type="title"/>
          </p:nvPr>
        </p:nvSpPr>
        <p:spPr>
          <a:xfrm>
            <a:off x="263525" y="145724"/>
            <a:ext cx="9085216" cy="433233"/>
          </a:xfrm>
        </p:spPr>
        <p:txBody>
          <a:bodyPr anchor="t">
            <a:normAutofit fontScale="90000"/>
          </a:bodyPr>
          <a:lstStyle/>
          <a:p>
            <a:r>
              <a:rPr lang="sv-SE" sz="2800"/>
              <a:t>Fungerade ekosystem</a:t>
            </a:r>
          </a:p>
        </p:txBody>
      </p:sp>
    </p:spTree>
    <p:extLst>
      <p:ext uri="{BB962C8B-B14F-4D97-AF65-F5344CB8AC3E}">
        <p14:creationId xmlns:p14="http://schemas.microsoft.com/office/powerpoint/2010/main" val="135887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rter utrotas. Tegelstenar i olika färger med luckor som symboliserar att arter saknas, rosa,ljusgul, grön och orange. Illustration."/>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tretch/>
        </p:blipFill>
        <p:spPr>
          <a:xfrm>
            <a:off x="2" y="17798"/>
            <a:ext cx="12191998" cy="6857999"/>
          </a:xfrm>
          <a:prstGeom prst="rect">
            <a:avLst/>
          </a:prstGeom>
          <a:noFill/>
        </p:spPr>
      </p:pic>
      <p:sp>
        <p:nvSpPr>
          <p:cNvPr id="5" name="Rubrik 4">
            <a:extLst>
              <a:ext uri="{FF2B5EF4-FFF2-40B4-BE49-F238E27FC236}">
                <a16:creationId xmlns:a16="http://schemas.microsoft.com/office/drawing/2014/main" id="{D3A46616-0231-544A-A06F-0DFF6DA8D2B2}"/>
              </a:ext>
            </a:extLst>
          </p:cNvPr>
          <p:cNvSpPr>
            <a:spLocks noGrp="1"/>
          </p:cNvSpPr>
          <p:nvPr>
            <p:ph type="title"/>
          </p:nvPr>
        </p:nvSpPr>
        <p:spPr>
          <a:xfrm>
            <a:off x="263525" y="155087"/>
            <a:ext cx="9085216" cy="433233"/>
          </a:xfrm>
        </p:spPr>
        <p:txBody>
          <a:bodyPr anchor="t">
            <a:normAutofit fontScale="90000"/>
          </a:bodyPr>
          <a:lstStyle/>
          <a:p>
            <a:r>
              <a:rPr lang="sv-SE" sz="2800"/>
              <a:t>Arter utrotas</a:t>
            </a:r>
          </a:p>
        </p:txBody>
      </p:sp>
    </p:spTree>
    <p:extLst>
      <p:ext uri="{BB962C8B-B14F-4D97-AF65-F5344CB8AC3E}">
        <p14:creationId xmlns:p14="http://schemas.microsoft.com/office/powerpoint/2010/main" val="279533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Ekosystemet kollapsar. Tegelstenar i olika färger som ligger i en hög: rosa, ljusgul, grön och orange. Illustration."/>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2" y="1"/>
            <a:ext cx="12191998" cy="6857999"/>
          </a:xfrm>
          <a:prstGeom prst="rect">
            <a:avLst/>
          </a:prstGeom>
          <a:noFill/>
        </p:spPr>
      </p:pic>
      <p:sp>
        <p:nvSpPr>
          <p:cNvPr id="5" name="Rubrik 4">
            <a:extLst>
              <a:ext uri="{FF2B5EF4-FFF2-40B4-BE49-F238E27FC236}">
                <a16:creationId xmlns:a16="http://schemas.microsoft.com/office/drawing/2014/main" id="{D3A46616-0231-544A-A06F-0DFF6DA8D2B2}"/>
              </a:ext>
            </a:extLst>
          </p:cNvPr>
          <p:cNvSpPr>
            <a:spLocks noGrp="1"/>
          </p:cNvSpPr>
          <p:nvPr>
            <p:ph type="title"/>
          </p:nvPr>
        </p:nvSpPr>
        <p:spPr>
          <a:xfrm>
            <a:off x="263525" y="145724"/>
            <a:ext cx="9085216" cy="433233"/>
          </a:xfrm>
        </p:spPr>
        <p:txBody>
          <a:bodyPr anchor="t">
            <a:normAutofit fontScale="90000"/>
          </a:bodyPr>
          <a:lstStyle/>
          <a:p>
            <a:r>
              <a:rPr lang="sv-SE" sz="2800"/>
              <a:t>Ekosystemet kollapsar</a:t>
            </a:r>
          </a:p>
        </p:txBody>
      </p:sp>
    </p:spTree>
    <p:extLst>
      <p:ext uri="{BB962C8B-B14F-4D97-AF65-F5344CB8AC3E}">
        <p14:creationId xmlns:p14="http://schemas.microsoft.com/office/powerpoint/2010/main" val="630141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Hot mot biologisk mångfald</a:t>
            </a:r>
          </a:p>
        </p:txBody>
      </p:sp>
      <p:sp>
        <p:nvSpPr>
          <p:cNvPr id="3" name="Text Placeholder 2"/>
          <p:cNvSpPr>
            <a:spLocks noGrp="1"/>
          </p:cNvSpPr>
          <p:nvPr>
            <p:ph type="body" sz="quarter" idx="10"/>
          </p:nvPr>
        </p:nvSpPr>
        <p:spPr>
          <a:xfrm>
            <a:off x="731838" y="3970196"/>
            <a:ext cx="10334747" cy="2102358"/>
          </a:xfrm>
        </p:spPr>
        <p:txBody>
          <a:bodyPr/>
          <a:lstStyle/>
          <a:p>
            <a:pPr marL="342900" indent="-342900">
              <a:buFont typeface="Arial" panose="020B0604020202020204" pitchFamily="34" charset="0"/>
              <a:buChar char="•"/>
            </a:pPr>
            <a:r>
              <a:rPr lang="sv-SE"/>
              <a:t>Biotopförstörelse (markanvändning, miljöförstörelse och klimatförändring)</a:t>
            </a:r>
          </a:p>
          <a:p>
            <a:pPr marL="342900" indent="-342900">
              <a:buFont typeface="Arial" panose="020B0604020202020204" pitchFamily="34" charset="0"/>
              <a:buChar char="•"/>
            </a:pPr>
            <a:r>
              <a:rPr lang="sv-SE"/>
              <a:t>Överexploatering </a:t>
            </a:r>
          </a:p>
          <a:p>
            <a:pPr marL="342900" indent="-342900">
              <a:buFont typeface="Arial" panose="020B0604020202020204" pitchFamily="34" charset="0"/>
              <a:buChar char="•"/>
            </a:pPr>
            <a:r>
              <a:rPr lang="sv-SE"/>
              <a:t>Införsel av främmande arter</a:t>
            </a:r>
          </a:p>
          <a:p>
            <a:endParaRPr lang="sv-SE"/>
          </a:p>
        </p:txBody>
      </p:sp>
    </p:spTree>
    <p:extLst>
      <p:ext uri="{BB962C8B-B14F-4D97-AF65-F5344CB8AC3E}">
        <p14:creationId xmlns:p14="http://schemas.microsoft.com/office/powerpoint/2010/main" val="339547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Biotopförstörelse 1: markanvändning</a:t>
            </a:r>
            <a:br>
              <a:rPr lang="sv-SE"/>
            </a:br>
            <a:endParaRPr lang="sv-SE"/>
          </a:p>
        </p:txBody>
      </p:sp>
      <p:pic>
        <p:nvPicPr>
          <p:cNvPr id="10" name="Platshållare för bild 9" descr="Kärnkraftverk med rykande skorstenar. Foto"/>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9570" r="9570"/>
          <a:stretch/>
        </p:blipFill>
        <p:spPr/>
      </p:pic>
      <p:pic>
        <p:nvPicPr>
          <p:cNvPr id="11" name="Platshållare för bild 10" descr="Vattendam med öppna dammluckor. Foto"/>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9771" r="9771"/>
          <a:stretch>
            <a:fillRect/>
          </a:stretch>
        </p:blipFill>
        <p:spPr/>
      </p:pic>
      <p:pic>
        <p:nvPicPr>
          <p:cNvPr id="12" name="Platshållare för bild 11" descr="Vindkraftverk på rapsfält med blå himmel och moln i bakgrunden. Foto"/>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9704" r="9704"/>
          <a:stretch>
            <a:fillRect/>
          </a:stretch>
        </p:blipFill>
        <p:spPr/>
      </p:pic>
      <p:pic>
        <p:nvPicPr>
          <p:cNvPr id="13" name="Platshållare för bild 12" descr="Skördning av åker, skördetröska med jordbrukstraktor bredvid. Foto"/>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l="9918" r="9918"/>
          <a:stretch>
            <a:fillRect/>
          </a:stretch>
        </p:blipFill>
        <p:spPr/>
      </p:pic>
      <p:sp>
        <p:nvSpPr>
          <p:cNvPr id="16" name="Platshållare för text 15"/>
          <p:cNvSpPr>
            <a:spLocks noGrp="1"/>
          </p:cNvSpPr>
          <p:nvPr>
            <p:ph type="body" sz="quarter" idx="18"/>
          </p:nvPr>
        </p:nvSpPr>
        <p:spPr/>
        <p:txBody>
          <a:bodyPr/>
          <a:lstStyle/>
          <a:p>
            <a:pPr algn="ctr"/>
            <a:r>
              <a:rPr lang="sv-SE" dirty="0">
                <a:solidFill>
                  <a:schemeClr val="tx2"/>
                </a:solidFill>
              </a:rPr>
              <a:t>Foton: Markus </a:t>
            </a:r>
            <a:r>
              <a:rPr lang="sv-SE" dirty="0" err="1">
                <a:solidFill>
                  <a:schemeClr val="tx2"/>
                </a:solidFill>
              </a:rPr>
              <a:t>Distelrath</a:t>
            </a:r>
            <a:r>
              <a:rPr lang="sv-SE" dirty="0">
                <a:solidFill>
                  <a:schemeClr val="tx2"/>
                </a:solidFill>
              </a:rPr>
              <a:t>/</a:t>
            </a:r>
            <a:r>
              <a:rPr lang="sv-SE" dirty="0" err="1">
                <a:solidFill>
                  <a:schemeClr val="tx2"/>
                </a:solidFill>
              </a:rPr>
              <a:t>Pixabay</a:t>
            </a:r>
            <a:r>
              <a:rPr lang="sv-SE" dirty="0">
                <a:solidFill>
                  <a:schemeClr val="tx2"/>
                </a:solidFill>
              </a:rPr>
              <a:t> | Frans W/</a:t>
            </a:r>
            <a:r>
              <a:rPr lang="sv-SE" dirty="0" err="1">
                <a:solidFill>
                  <a:schemeClr val="tx2"/>
                </a:solidFill>
              </a:rPr>
              <a:t>Pixabay</a:t>
            </a:r>
            <a:r>
              <a:rPr lang="sv-SE" dirty="0">
                <a:solidFill>
                  <a:schemeClr val="tx2"/>
                </a:solidFill>
              </a:rPr>
              <a:t> | Boke9a/</a:t>
            </a:r>
            <a:r>
              <a:rPr lang="sv-SE" dirty="0" err="1">
                <a:solidFill>
                  <a:schemeClr val="tx2"/>
                </a:solidFill>
              </a:rPr>
              <a:t>Pixabay</a:t>
            </a:r>
            <a:r>
              <a:rPr lang="sv-SE" dirty="0">
                <a:solidFill>
                  <a:schemeClr val="tx2"/>
                </a:solidFill>
              </a:rPr>
              <a:t> | CJ/</a:t>
            </a:r>
            <a:r>
              <a:rPr lang="sv-SE" dirty="0" err="1">
                <a:solidFill>
                  <a:schemeClr val="tx2"/>
                </a:solidFill>
              </a:rPr>
              <a:t>Pixabay</a:t>
            </a:r>
            <a:endParaRPr lang="sv-SE" dirty="0">
              <a:solidFill>
                <a:schemeClr val="tx2"/>
              </a:solidFill>
            </a:endParaRPr>
          </a:p>
        </p:txBody>
      </p:sp>
    </p:spTree>
    <p:extLst>
      <p:ext uri="{BB962C8B-B14F-4D97-AF65-F5344CB8AC3E}">
        <p14:creationId xmlns:p14="http://schemas.microsoft.com/office/powerpoint/2010/main" val="72151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2FF320-E54D-660E-F22F-3BFFFD504635}"/>
              </a:ext>
            </a:extLst>
          </p:cNvPr>
          <p:cNvSpPr>
            <a:spLocks noGrp="1"/>
          </p:cNvSpPr>
          <p:nvPr>
            <p:ph type="title"/>
          </p:nvPr>
        </p:nvSpPr>
        <p:spPr>
          <a:xfrm>
            <a:off x="756000" y="1060200"/>
            <a:ext cx="5005825" cy="902318"/>
          </a:xfrm>
        </p:spPr>
        <p:txBody>
          <a:bodyPr anchor="b">
            <a:normAutofit/>
          </a:bodyPr>
          <a:lstStyle/>
          <a:p>
            <a:r>
              <a:rPr lang="en-US" err="1"/>
              <a:t>Vad</a:t>
            </a:r>
            <a:r>
              <a:rPr lang="en-US"/>
              <a:t> </a:t>
            </a:r>
            <a:r>
              <a:rPr lang="en-US" err="1"/>
              <a:t>visar</a:t>
            </a:r>
            <a:r>
              <a:rPr lang="en-US"/>
              <a:t> </a:t>
            </a:r>
            <a:r>
              <a:rPr lang="en-US" err="1"/>
              <a:t>kartan</a:t>
            </a:r>
            <a:r>
              <a:rPr lang="en-US"/>
              <a:t>?</a:t>
            </a:r>
          </a:p>
        </p:txBody>
      </p:sp>
      <p:sp>
        <p:nvSpPr>
          <p:cNvPr id="12" name="Text Placeholder 2">
            <a:extLst>
              <a:ext uri="{FF2B5EF4-FFF2-40B4-BE49-F238E27FC236}">
                <a16:creationId xmlns:a16="http://schemas.microsoft.com/office/drawing/2014/main" id="{691E4452-8D51-7F28-E5B1-4576AA10BE55}"/>
              </a:ext>
            </a:extLst>
          </p:cNvPr>
          <p:cNvSpPr>
            <a:spLocks noGrp="1"/>
          </p:cNvSpPr>
          <p:nvPr>
            <p:ph type="body" sz="quarter" idx="13"/>
          </p:nvPr>
        </p:nvSpPr>
        <p:spPr>
          <a:xfrm>
            <a:off x="756000" y="2338200"/>
            <a:ext cx="5005824" cy="3456000"/>
          </a:xfrm>
        </p:spPr>
        <p:txBody>
          <a:bodyPr/>
          <a:lstStyle/>
          <a:p>
            <a:pPr marL="342900" indent="-342900">
              <a:buFont typeface="Arial" panose="020B0604020202020204" pitchFamily="34" charset="0"/>
              <a:buChar char="•"/>
            </a:pPr>
            <a:r>
              <a:rPr lang="en-US" err="1"/>
              <a:t>Hur</a:t>
            </a:r>
            <a:r>
              <a:rPr lang="en-US"/>
              <a:t> </a:t>
            </a:r>
            <a:r>
              <a:rPr lang="en-US" err="1"/>
              <a:t>påverkas</a:t>
            </a:r>
            <a:r>
              <a:rPr lang="en-US"/>
              <a:t> </a:t>
            </a:r>
            <a:r>
              <a:rPr lang="en-US" err="1"/>
              <a:t>djur</a:t>
            </a:r>
            <a:r>
              <a:rPr lang="en-US"/>
              <a:t> av </a:t>
            </a:r>
            <a:r>
              <a:rPr lang="en-US" err="1"/>
              <a:t>att</a:t>
            </a:r>
            <a:r>
              <a:rPr lang="en-US"/>
              <a:t> </a:t>
            </a:r>
            <a:r>
              <a:rPr lang="en-US" err="1"/>
              <a:t>markområden</a:t>
            </a:r>
            <a:r>
              <a:rPr lang="en-US"/>
              <a:t> </a:t>
            </a:r>
            <a:r>
              <a:rPr lang="en-US" err="1"/>
              <a:t>blir</a:t>
            </a:r>
            <a:r>
              <a:rPr lang="en-US"/>
              <a:t> </a:t>
            </a:r>
            <a:r>
              <a:rPr lang="en-US" err="1"/>
              <a:t>fragmenterade</a:t>
            </a:r>
            <a:r>
              <a:rPr lang="en-US"/>
              <a:t>?</a:t>
            </a:r>
          </a:p>
          <a:p>
            <a:pPr marL="342900" indent="-342900">
              <a:buFont typeface="Arial" panose="020B0604020202020204" pitchFamily="34" charset="0"/>
              <a:buChar char="•"/>
            </a:pPr>
            <a:r>
              <a:rPr lang="en-US" err="1"/>
              <a:t>Hur</a:t>
            </a:r>
            <a:r>
              <a:rPr lang="en-US"/>
              <a:t> </a:t>
            </a:r>
            <a:r>
              <a:rPr lang="en-US" err="1"/>
              <a:t>påverkas</a:t>
            </a:r>
            <a:r>
              <a:rPr lang="en-US"/>
              <a:t> </a:t>
            </a:r>
            <a:r>
              <a:rPr lang="en-US" err="1"/>
              <a:t>växter</a:t>
            </a:r>
            <a:r>
              <a:rPr lang="en-US"/>
              <a:t> </a:t>
            </a:r>
            <a:r>
              <a:rPr lang="en-US" err="1"/>
              <a:t>och</a:t>
            </a:r>
            <a:r>
              <a:rPr lang="en-US"/>
              <a:t> </a:t>
            </a:r>
            <a:r>
              <a:rPr lang="en-US" err="1"/>
              <a:t>svampar</a:t>
            </a:r>
            <a:r>
              <a:rPr lang="en-US"/>
              <a:t> av </a:t>
            </a:r>
            <a:r>
              <a:rPr lang="en-US" err="1"/>
              <a:t>att</a:t>
            </a:r>
            <a:r>
              <a:rPr lang="en-US"/>
              <a:t> </a:t>
            </a:r>
            <a:r>
              <a:rPr lang="en-US" err="1"/>
              <a:t>markområden</a:t>
            </a:r>
            <a:r>
              <a:rPr lang="en-US"/>
              <a:t> </a:t>
            </a:r>
            <a:r>
              <a:rPr lang="en-US" err="1"/>
              <a:t>blir</a:t>
            </a:r>
            <a:r>
              <a:rPr lang="en-US"/>
              <a:t> </a:t>
            </a:r>
            <a:r>
              <a:rPr lang="en-US" err="1"/>
              <a:t>fragmenterade</a:t>
            </a:r>
            <a:r>
              <a:rPr lang="en-US"/>
              <a:t>?</a:t>
            </a:r>
          </a:p>
          <a:p>
            <a:endParaRPr lang="en-US"/>
          </a:p>
        </p:txBody>
      </p:sp>
      <p:pic>
        <p:nvPicPr>
          <p:cNvPr id="5" name="Platshållare för innehåll 4" descr="Karta med naturreservat, art- och habitatdirektivet, fågeldirektivet och vattenskyddsområde utmärkta. Illustration">
            <a:extLst>
              <a:ext uri="{FF2B5EF4-FFF2-40B4-BE49-F238E27FC236}">
                <a16:creationId xmlns:a16="http://schemas.microsoft.com/office/drawing/2014/main" id="{62B1319B-7B9A-4A42-8014-A0789132C033}"/>
              </a:ext>
            </a:extLst>
          </p:cNvPr>
          <p:cNvPicPr>
            <a:picLocks noGrp="1" noChangeAspect="1"/>
          </p:cNvPicPr>
          <p:nvPr>
            <p:ph sz="quarter" idx="14"/>
          </p:nvPr>
        </p:nvPicPr>
        <p:blipFill>
          <a:blip r:embed="rId3" cstate="hqprint">
            <a:extLst>
              <a:ext uri="{28A0092B-C50C-407E-A947-70E740481C1C}">
                <a14:useLocalDpi xmlns:a14="http://schemas.microsoft.com/office/drawing/2010/main" val="0"/>
              </a:ext>
            </a:extLst>
          </a:blip>
          <a:stretch>
            <a:fillRect/>
          </a:stretch>
        </p:blipFill>
        <p:spPr>
          <a:xfrm>
            <a:off x="6096000" y="1968106"/>
            <a:ext cx="5597236" cy="3826094"/>
          </a:xfrm>
          <a:noFill/>
        </p:spPr>
      </p:pic>
    </p:spTree>
    <p:extLst>
      <p:ext uri="{BB962C8B-B14F-4D97-AF65-F5344CB8AC3E}">
        <p14:creationId xmlns:p14="http://schemas.microsoft.com/office/powerpoint/2010/main" val="392570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Globalt mål 15 – Ekosystem och biologisk mångfald</a:t>
            </a:r>
          </a:p>
        </p:txBody>
      </p:sp>
      <p:sp>
        <p:nvSpPr>
          <p:cNvPr id="5" name="Platshållare för text 4"/>
          <p:cNvSpPr>
            <a:spLocks noGrp="1"/>
          </p:cNvSpPr>
          <p:nvPr>
            <p:ph type="body" sz="quarter" idx="15"/>
          </p:nvPr>
        </p:nvSpPr>
        <p:spPr/>
        <p:txBody>
          <a:bodyPr/>
          <a:lstStyle/>
          <a:p>
            <a:r>
              <a:rPr lang="sv-SE"/>
              <a:t>”Skydda, återställa och främja ett hållbart nyttjande av landbaserade ekosystem, hållbart bruka skogar, bekämpa ökenspridning, hejda och vrida tillbaka markförstöringen samt hejda förlusten av biologisk mångfald.”</a:t>
            </a:r>
          </a:p>
          <a:p>
            <a:endParaRPr lang="sv-SE"/>
          </a:p>
          <a:p>
            <a:endParaRPr lang="sv-SE"/>
          </a:p>
        </p:txBody>
      </p:sp>
      <p:pic>
        <p:nvPicPr>
          <p:cNvPr id="8" name="Platshållare för innehåll 7" descr="Ikon för globalt mål nr 15 - Ekosystem och biologisk mångfald. Illustration"/>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7315200" y="2338388"/>
            <a:ext cx="2932112" cy="2932112"/>
          </a:xfrm>
        </p:spPr>
      </p:pic>
      <p:sp>
        <p:nvSpPr>
          <p:cNvPr id="12" name="Platshållare för text 11"/>
          <p:cNvSpPr>
            <a:spLocks noGrp="1"/>
          </p:cNvSpPr>
          <p:nvPr>
            <p:ph type="body" sz="quarter" idx="10"/>
          </p:nvPr>
        </p:nvSpPr>
        <p:spPr>
          <a:xfrm>
            <a:off x="7315200" y="5372997"/>
            <a:ext cx="2932112" cy="177411"/>
          </a:xfrm>
        </p:spPr>
        <p:txBody>
          <a:bodyPr vert="horz" lIns="0" tIns="0" rIns="0" bIns="0" rtlCol="0" anchor="t">
            <a:noAutofit/>
          </a:bodyPr>
          <a:lstStyle/>
          <a:p>
            <a:pPr algn="ctr"/>
            <a:r>
              <a:rPr lang="sv-SE" dirty="0">
                <a:solidFill>
                  <a:schemeClr val="tx2"/>
                </a:solidFill>
              </a:rPr>
              <a:t>Illustration: UNDP, </a:t>
            </a:r>
            <a:r>
              <a:rPr lang="sv-SE" dirty="0">
                <a:solidFill>
                  <a:schemeClr val="tx2"/>
                </a:solidFill>
                <a:hlinkClick r:id="rId4">
                  <a:extLst>
                    <a:ext uri="{A12FA001-AC4F-418D-AE19-62706E023703}">
                      <ahyp:hlinkClr xmlns="" xmlns:ahyp="http://schemas.microsoft.com/office/drawing/2018/hyperlinkcolor" val="tx"/>
                    </a:ext>
                  </a:extLst>
                </a:hlinkClick>
              </a:rPr>
              <a:t>globalamalen.se</a:t>
            </a:r>
            <a:endParaRPr lang="sv-SE" dirty="0">
              <a:solidFill>
                <a:schemeClr val="tx2"/>
              </a:solidFill>
            </a:endParaRPr>
          </a:p>
        </p:txBody>
      </p:sp>
    </p:spTree>
    <p:extLst>
      <p:ext uri="{BB962C8B-B14F-4D97-AF65-F5344CB8AC3E}">
        <p14:creationId xmlns:p14="http://schemas.microsoft.com/office/powerpoint/2010/main" val="1505018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57BAA59-AEA9-55CA-7BFD-0DBC464E045F}"/>
              </a:ext>
            </a:extLst>
          </p:cNvPr>
          <p:cNvSpPr>
            <a:spLocks noGrp="1"/>
          </p:cNvSpPr>
          <p:nvPr>
            <p:ph type="title"/>
          </p:nvPr>
        </p:nvSpPr>
        <p:spPr>
          <a:xfrm>
            <a:off x="589455" y="511147"/>
            <a:ext cx="9085216" cy="433233"/>
          </a:xfrm>
        </p:spPr>
        <p:txBody>
          <a:bodyPr vert="horz" lIns="0" tIns="0" rIns="0" bIns="0" rtlCol="0" anchor="b" anchorCtr="0">
            <a:noAutofit/>
          </a:bodyPr>
          <a:lstStyle/>
          <a:p>
            <a:r>
              <a:rPr lang="sv-SE" dirty="0"/>
              <a:t>Karta: Fragmentering av biotoper</a:t>
            </a:r>
          </a:p>
        </p:txBody>
      </p:sp>
      <p:pic>
        <p:nvPicPr>
          <p:cNvPr id="6" name="Platshållare för bild 5" descr="Större bild av karta från föregående sida. Karta med naturreservat, art- och habitatdirektivet, fågeldirektivet och vattenskyddsområde utmärkta. Illustration">
            <a:extLst>
              <a:ext uri="{FF2B5EF4-FFF2-40B4-BE49-F238E27FC236}">
                <a16:creationId xmlns:a16="http://schemas.microsoft.com/office/drawing/2014/main" id="{24DEE451-2788-1C50-8910-5D58DDAEA53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182226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Biotopförstörelse 2: miljöförstörelse</a:t>
            </a:r>
            <a:br>
              <a:rPr lang="sv-SE"/>
            </a:br>
            <a:endParaRPr lang="sv-SE"/>
          </a:p>
        </p:txBody>
      </p:sp>
      <p:pic>
        <p:nvPicPr>
          <p:cNvPr id="10" name="Platshållare för bild 9" descr="Strand med en massa skräp utspritt på. Foto"/>
          <p:cNvPicPr>
            <a:picLocks noGrp="1" noChangeAspect="1"/>
          </p:cNvPicPr>
          <p:nvPr>
            <p:ph type="pic" sz="quarter" idx="26"/>
          </p:nvPr>
        </p:nvPicPr>
        <p:blipFill>
          <a:blip r:embed="rId3" cstate="email">
            <a:extLst>
              <a:ext uri="{28A0092B-C50C-407E-A947-70E740481C1C}">
                <a14:useLocalDpi xmlns:a14="http://schemas.microsoft.com/office/drawing/2010/main"/>
              </a:ext>
            </a:extLst>
          </a:blip>
          <a:srcRect l="9855" r="9855"/>
          <a:stretch>
            <a:fillRect/>
          </a:stretch>
        </p:blipFill>
        <p:spPr/>
      </p:pic>
      <p:sp>
        <p:nvSpPr>
          <p:cNvPr id="16" name="Platshållare för text 15"/>
          <p:cNvSpPr>
            <a:spLocks noGrp="1"/>
          </p:cNvSpPr>
          <p:nvPr>
            <p:ph type="body" sz="quarter" idx="18"/>
          </p:nvPr>
        </p:nvSpPr>
        <p:spPr/>
        <p:txBody>
          <a:bodyPr/>
          <a:lstStyle/>
          <a:p>
            <a:pPr algn="ctr"/>
            <a:r>
              <a:rPr lang="sv-SE" dirty="0"/>
              <a:t>Foto: Sergei </a:t>
            </a:r>
            <a:r>
              <a:rPr lang="sv-SE" dirty="0" err="1"/>
              <a:t>Tokmakov</a:t>
            </a:r>
            <a:r>
              <a:rPr lang="sv-SE" dirty="0"/>
              <a:t> </a:t>
            </a:r>
            <a:r>
              <a:rPr lang="sv-SE" dirty="0" err="1"/>
              <a:t>Terms.Law</a:t>
            </a:r>
            <a:r>
              <a:rPr lang="sv-SE" dirty="0"/>
              <a:t>/</a:t>
            </a:r>
            <a:r>
              <a:rPr lang="sv-SE" dirty="0" err="1"/>
              <a:t>Pixabay</a:t>
            </a:r>
            <a:endParaRPr lang="sv-SE" dirty="0"/>
          </a:p>
        </p:txBody>
      </p:sp>
      <p:pic>
        <p:nvPicPr>
          <p:cNvPr id="12" name="Platshållare för bild 11" descr="En havsfågel som fastnat i ett nät. Foto"/>
          <p:cNvPicPr>
            <a:picLocks noGrp="1" noChangeAspect="1"/>
          </p:cNvPicPr>
          <p:nvPr>
            <p:ph type="pic" sz="quarter" idx="27"/>
          </p:nvPr>
        </p:nvPicPr>
        <p:blipFill rotWithShape="1">
          <a:blip r:embed="rId4" cstate="email">
            <a:extLst>
              <a:ext uri="{28A0092B-C50C-407E-A947-70E740481C1C}">
                <a14:useLocalDpi xmlns:a14="http://schemas.microsoft.com/office/drawing/2010/main"/>
              </a:ext>
            </a:extLst>
          </a:blip>
          <a:srcRect l="9921" r="9921"/>
          <a:stretch/>
        </p:blipFill>
        <p:spPr/>
      </p:pic>
      <p:sp>
        <p:nvSpPr>
          <p:cNvPr id="19" name="Platshållare för text 18"/>
          <p:cNvSpPr>
            <a:spLocks noGrp="1"/>
          </p:cNvSpPr>
          <p:nvPr>
            <p:ph type="body" sz="quarter" idx="28"/>
          </p:nvPr>
        </p:nvSpPr>
        <p:spPr/>
        <p:txBody>
          <a:bodyPr/>
          <a:lstStyle/>
          <a:p>
            <a:pPr algn="ctr"/>
            <a:r>
              <a:rPr lang="sv-SE" dirty="0"/>
              <a:t>Foto: </a:t>
            </a:r>
            <a:r>
              <a:rPr lang="sv-SE" dirty="0" err="1"/>
              <a:t>A_Different_Perspective</a:t>
            </a:r>
            <a:r>
              <a:rPr lang="sv-SE" dirty="0"/>
              <a:t>/</a:t>
            </a:r>
            <a:r>
              <a:rPr lang="sv-SE" dirty="0" err="1"/>
              <a:t>Pixabay</a:t>
            </a:r>
            <a:endParaRPr lang="sv-SE" dirty="0"/>
          </a:p>
          <a:p>
            <a:endParaRPr lang="sv-SE" dirty="0"/>
          </a:p>
        </p:txBody>
      </p:sp>
    </p:spTree>
    <p:extLst>
      <p:ext uri="{BB962C8B-B14F-4D97-AF65-F5344CB8AC3E}">
        <p14:creationId xmlns:p14="http://schemas.microsoft.com/office/powerpoint/2010/main" val="203461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Biotopförstörelse 3: klimatförändring</a:t>
            </a:r>
            <a:br>
              <a:rPr lang="sv-SE"/>
            </a:br>
            <a:endParaRPr lang="sv-SE"/>
          </a:p>
        </p:txBody>
      </p:sp>
      <p:pic>
        <p:nvPicPr>
          <p:cNvPr id="10" name="Platshållare för bild 9" descr="Bild på skogsbrand tagen nattetid. Foto"/>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9771" r="9771"/>
          <a:stretch>
            <a:fillRect/>
          </a:stretch>
        </p:blipFill>
        <p:spPr/>
      </p:pic>
      <p:pic>
        <p:nvPicPr>
          <p:cNvPr id="11" name="Platshållare för bild 10" descr="Ökenlandskap med döda träd. Foto"/>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9704" r="9704"/>
          <a:stretch>
            <a:fillRect/>
          </a:stretch>
        </p:blipFill>
        <p:spPr/>
      </p:pic>
      <p:pic>
        <p:nvPicPr>
          <p:cNvPr id="12" name="Platshållare för bild 11" descr="Tornado som rör sig över gräsåker och grusväg. Foto"/>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9704" r="9704"/>
          <a:stretch>
            <a:fillRect/>
          </a:stretch>
        </p:blipFill>
        <p:spPr/>
      </p:pic>
      <p:pic>
        <p:nvPicPr>
          <p:cNvPr id="3" name="Platshållare för bild 2" descr="Två bänkar som står i översvämning av vatten. Svartvit bild. Foto"/>
          <p:cNvPicPr>
            <a:picLocks noGrp="1" noChangeAspect="1"/>
          </p:cNvPicPr>
          <p:nvPr>
            <p:ph type="pic" sz="quarter" idx="17"/>
          </p:nvPr>
        </p:nvPicPr>
        <p:blipFill rotWithShape="1">
          <a:blip r:embed="rId6" cstate="hqprint">
            <a:extLst>
              <a:ext uri="{28A0092B-C50C-407E-A947-70E740481C1C}">
                <a14:useLocalDpi xmlns:a14="http://schemas.microsoft.com/office/drawing/2010/main" val="0"/>
              </a:ext>
            </a:extLst>
          </a:blip>
          <a:srcRect l="220" t="262" r="-220" b="15474"/>
          <a:stretch/>
        </p:blipFill>
        <p:spPr/>
      </p:pic>
      <p:sp>
        <p:nvSpPr>
          <p:cNvPr id="16" name="Platshållare för text 15"/>
          <p:cNvSpPr>
            <a:spLocks noGrp="1"/>
          </p:cNvSpPr>
          <p:nvPr>
            <p:ph type="body" sz="quarter" idx="18"/>
          </p:nvPr>
        </p:nvSpPr>
        <p:spPr/>
        <p:txBody>
          <a:bodyPr/>
          <a:lstStyle/>
          <a:p>
            <a:pPr algn="ctr"/>
            <a:r>
              <a:rPr lang="sv-SE" dirty="0">
                <a:solidFill>
                  <a:schemeClr val="tx2"/>
                </a:solidFill>
              </a:rPr>
              <a:t>Foton: Valter </a:t>
            </a:r>
            <a:r>
              <a:rPr lang="sv-SE" dirty="0" err="1">
                <a:solidFill>
                  <a:schemeClr val="tx2"/>
                </a:solidFill>
              </a:rPr>
              <a:t>Cirillo</a:t>
            </a:r>
            <a:r>
              <a:rPr lang="sv-SE" dirty="0">
                <a:solidFill>
                  <a:schemeClr val="tx2"/>
                </a:solidFill>
              </a:rPr>
              <a:t>/</a:t>
            </a:r>
            <a:r>
              <a:rPr lang="sv-SE" dirty="0" err="1">
                <a:solidFill>
                  <a:schemeClr val="tx2"/>
                </a:solidFill>
              </a:rPr>
              <a:t>Pixabay</a:t>
            </a:r>
            <a:r>
              <a:rPr lang="sv-SE" dirty="0">
                <a:solidFill>
                  <a:schemeClr val="tx2"/>
                </a:solidFill>
              </a:rPr>
              <a:t> | </a:t>
            </a:r>
            <a:r>
              <a:rPr lang="sv-SE" dirty="0" err="1">
                <a:solidFill>
                  <a:schemeClr val="tx2"/>
                </a:solidFill>
              </a:rPr>
              <a:t>Free</a:t>
            </a:r>
            <a:r>
              <a:rPr lang="sv-SE" dirty="0">
                <a:solidFill>
                  <a:schemeClr val="tx2"/>
                </a:solidFill>
              </a:rPr>
              <a:t>-Photos/</a:t>
            </a:r>
            <a:r>
              <a:rPr lang="sv-SE" dirty="0" err="1">
                <a:solidFill>
                  <a:schemeClr val="tx2"/>
                </a:solidFill>
              </a:rPr>
              <a:t>Pixabay</a:t>
            </a:r>
            <a:r>
              <a:rPr lang="sv-SE" dirty="0">
                <a:solidFill>
                  <a:schemeClr val="tx2"/>
                </a:solidFill>
              </a:rPr>
              <a:t> | </a:t>
            </a:r>
            <a:r>
              <a:rPr lang="sv-SE" dirty="0" err="1">
                <a:solidFill>
                  <a:schemeClr val="tx2"/>
                </a:solidFill>
              </a:rPr>
              <a:t>Comfreak</a:t>
            </a:r>
            <a:r>
              <a:rPr lang="sv-SE" dirty="0">
                <a:solidFill>
                  <a:schemeClr val="tx2"/>
                </a:solidFill>
              </a:rPr>
              <a:t>/</a:t>
            </a:r>
            <a:r>
              <a:rPr lang="sv-SE" dirty="0" err="1">
                <a:solidFill>
                  <a:schemeClr val="tx2"/>
                </a:solidFill>
              </a:rPr>
              <a:t>Pixabay</a:t>
            </a:r>
            <a:r>
              <a:rPr lang="sv-SE" dirty="0">
                <a:solidFill>
                  <a:schemeClr val="tx2"/>
                </a:solidFill>
              </a:rPr>
              <a:t> | Dean </a:t>
            </a:r>
            <a:r>
              <a:rPr lang="sv-SE" dirty="0" err="1">
                <a:solidFill>
                  <a:schemeClr val="tx2"/>
                </a:solidFill>
              </a:rPr>
              <a:t>Moriarty</a:t>
            </a:r>
            <a:r>
              <a:rPr lang="sv-SE" dirty="0">
                <a:solidFill>
                  <a:schemeClr val="tx2"/>
                </a:solidFill>
              </a:rPr>
              <a:t>/</a:t>
            </a:r>
            <a:r>
              <a:rPr lang="sv-SE" dirty="0" err="1">
                <a:solidFill>
                  <a:schemeClr val="tx2"/>
                </a:solidFill>
              </a:rPr>
              <a:t>Pixabay</a:t>
            </a:r>
            <a:endParaRPr lang="sv-SE" dirty="0">
              <a:solidFill>
                <a:schemeClr val="tx2"/>
              </a:solidFill>
            </a:endParaRPr>
          </a:p>
        </p:txBody>
      </p:sp>
    </p:spTree>
    <p:extLst>
      <p:ext uri="{BB962C8B-B14F-4D97-AF65-F5344CB8AC3E}">
        <p14:creationId xmlns:p14="http://schemas.microsoft.com/office/powerpoint/2010/main" val="1835817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Överexploatering</a:t>
            </a:r>
          </a:p>
        </p:txBody>
      </p:sp>
      <p:pic>
        <p:nvPicPr>
          <p:cNvPr id="9" name="Platshållare för bild 8" descr="Fiskenät fyllda med fisk. Foto"/>
          <p:cNvPicPr>
            <a:picLocks noGrp="1" noChangeAspect="1"/>
          </p:cNvPicPr>
          <p:nvPr>
            <p:ph type="pic" sz="quarter" idx="26"/>
          </p:nvPr>
        </p:nvPicPr>
        <p:blipFill>
          <a:blip r:embed="rId3" cstate="email">
            <a:extLst>
              <a:ext uri="{28A0092B-C50C-407E-A947-70E740481C1C}">
                <a14:useLocalDpi xmlns:a14="http://schemas.microsoft.com/office/drawing/2010/main"/>
              </a:ext>
            </a:extLst>
          </a:blip>
          <a:srcRect t="13408" b="13408"/>
          <a:stretch>
            <a:fillRect/>
          </a:stretch>
        </p:blipFill>
        <p:spPr/>
      </p:pic>
      <p:sp>
        <p:nvSpPr>
          <p:cNvPr id="19" name="Platshållare för text 18"/>
          <p:cNvSpPr>
            <a:spLocks noGrp="1"/>
          </p:cNvSpPr>
          <p:nvPr>
            <p:ph type="body" sz="quarter" idx="18"/>
          </p:nvPr>
        </p:nvSpPr>
        <p:spPr/>
        <p:txBody>
          <a:bodyPr/>
          <a:lstStyle/>
          <a:p>
            <a:pPr algn="ctr"/>
            <a:r>
              <a:rPr lang="sv-SE" dirty="0"/>
              <a:t>Foto: Rene </a:t>
            </a:r>
            <a:r>
              <a:rPr lang="sv-SE" dirty="0" err="1"/>
              <a:t>Rauschenberger</a:t>
            </a:r>
            <a:r>
              <a:rPr lang="sv-SE" dirty="0"/>
              <a:t>/</a:t>
            </a:r>
            <a:r>
              <a:rPr lang="sv-SE" dirty="0" err="1"/>
              <a:t>Pixabay</a:t>
            </a:r>
            <a:r>
              <a:rPr lang="sv-SE" dirty="0"/>
              <a:t>  </a:t>
            </a:r>
          </a:p>
          <a:p>
            <a:endParaRPr lang="sv-SE" dirty="0"/>
          </a:p>
        </p:txBody>
      </p:sp>
      <p:pic>
        <p:nvPicPr>
          <p:cNvPr id="8" name="Platshållare för bild 7" descr="Fiskenät med ett fiskhuvud som sticker ut. Foto"/>
          <p:cNvPicPr>
            <a:picLocks noGrp="1" noChangeAspect="1"/>
          </p:cNvPicPr>
          <p:nvPr>
            <p:ph type="pic" sz="quarter" idx="27"/>
          </p:nvPr>
        </p:nvPicPr>
        <p:blipFill>
          <a:blip r:embed="rId4" cstate="email">
            <a:extLst>
              <a:ext uri="{28A0092B-C50C-407E-A947-70E740481C1C}">
                <a14:useLocalDpi xmlns:a14="http://schemas.microsoft.com/office/drawing/2010/main"/>
              </a:ext>
            </a:extLst>
          </a:blip>
          <a:srcRect t="13162" b="13162"/>
          <a:stretch>
            <a:fillRect/>
          </a:stretch>
        </p:blipFill>
        <p:spPr/>
      </p:pic>
      <p:sp>
        <p:nvSpPr>
          <p:cNvPr id="22" name="Platshållare för text 21"/>
          <p:cNvSpPr>
            <a:spLocks noGrp="1"/>
          </p:cNvSpPr>
          <p:nvPr>
            <p:ph type="body" sz="quarter" idx="28"/>
          </p:nvPr>
        </p:nvSpPr>
        <p:spPr/>
        <p:txBody>
          <a:bodyPr/>
          <a:lstStyle/>
          <a:p>
            <a:pPr algn="ctr"/>
            <a:r>
              <a:rPr lang="sv-SE" dirty="0"/>
              <a:t>Foto: Christine </a:t>
            </a:r>
            <a:r>
              <a:rPr lang="sv-SE" dirty="0" err="1"/>
              <a:t>Jamin</a:t>
            </a:r>
            <a:r>
              <a:rPr lang="sv-SE" dirty="0"/>
              <a:t>/</a:t>
            </a:r>
            <a:r>
              <a:rPr lang="sv-SE" dirty="0" err="1"/>
              <a:t>Pixabay</a:t>
            </a:r>
            <a:endParaRPr lang="sv-SE" dirty="0"/>
          </a:p>
          <a:p>
            <a:endParaRPr lang="sv-SE" dirty="0"/>
          </a:p>
        </p:txBody>
      </p:sp>
    </p:spTree>
    <p:extLst>
      <p:ext uri="{BB962C8B-B14F-4D97-AF65-F5344CB8AC3E}">
        <p14:creationId xmlns:p14="http://schemas.microsoft.com/office/powerpoint/2010/main" val="50388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Införsel av främmande arter</a:t>
            </a:r>
          </a:p>
        </p:txBody>
      </p:sp>
      <p:pic>
        <p:nvPicPr>
          <p:cNvPr id="16" name="Platshållare för bild 15" descr="Lila lupiner med berg i bakgrunden. Foto"/>
          <p:cNvPicPr>
            <a:picLocks noGrp="1" noChangeAspect="1"/>
          </p:cNvPicPr>
          <p:nvPr>
            <p:ph type="pic" sz="quarter" idx="26"/>
          </p:nvPr>
        </p:nvPicPr>
        <p:blipFill>
          <a:blip r:embed="rId3" cstate="email">
            <a:extLst>
              <a:ext uri="{28A0092B-C50C-407E-A947-70E740481C1C}">
                <a14:useLocalDpi xmlns:a14="http://schemas.microsoft.com/office/drawing/2010/main"/>
              </a:ext>
            </a:extLst>
          </a:blip>
          <a:srcRect t="13342" b="13342"/>
          <a:stretch>
            <a:fillRect/>
          </a:stretch>
        </p:blipFill>
        <p:spPr/>
      </p:pic>
      <p:sp>
        <p:nvSpPr>
          <p:cNvPr id="13" name="Platshållare för text 12"/>
          <p:cNvSpPr>
            <a:spLocks noGrp="1"/>
          </p:cNvSpPr>
          <p:nvPr>
            <p:ph type="body" sz="quarter" idx="18"/>
          </p:nvPr>
        </p:nvSpPr>
        <p:spPr/>
        <p:txBody>
          <a:bodyPr/>
          <a:lstStyle/>
          <a:p>
            <a:pPr algn="ctr"/>
            <a:r>
              <a:rPr lang="sv-SE" dirty="0">
                <a:solidFill>
                  <a:schemeClr val="tx2"/>
                </a:solidFill>
              </a:rPr>
              <a:t>Foto: </a:t>
            </a:r>
            <a:r>
              <a:rPr lang="az-Cyrl-AZ" dirty="0">
                <a:solidFill>
                  <a:schemeClr val="tx2"/>
                </a:solidFill>
              </a:rPr>
              <a:t>Полина Андреева</a:t>
            </a:r>
            <a:r>
              <a:rPr lang="sv-SE" dirty="0">
                <a:solidFill>
                  <a:schemeClr val="tx2"/>
                </a:solidFill>
              </a:rPr>
              <a:t>/</a:t>
            </a:r>
            <a:r>
              <a:rPr lang="sv-SE" dirty="0" err="1">
                <a:solidFill>
                  <a:schemeClr val="tx2"/>
                </a:solidFill>
              </a:rPr>
              <a:t>Pixabay</a:t>
            </a:r>
            <a:endParaRPr lang="sv-SE" dirty="0">
              <a:solidFill>
                <a:schemeClr val="tx2"/>
              </a:solidFill>
            </a:endParaRPr>
          </a:p>
        </p:txBody>
      </p:sp>
      <p:pic>
        <p:nvPicPr>
          <p:cNvPr id="15" name="Platshållare för bild 14" descr="Kanadadgås med sex ungar som går på gräs. Foto"/>
          <p:cNvPicPr>
            <a:picLocks noGrp="1" noChangeAspect="1"/>
          </p:cNvPicPr>
          <p:nvPr>
            <p:ph type="pic" sz="quarter" idx="27"/>
          </p:nvPr>
        </p:nvPicPr>
        <p:blipFill>
          <a:blip r:embed="rId4" cstate="email">
            <a:extLst>
              <a:ext uri="{28A0092B-C50C-407E-A947-70E740481C1C}">
                <a14:useLocalDpi xmlns:a14="http://schemas.microsoft.com/office/drawing/2010/main"/>
              </a:ext>
            </a:extLst>
          </a:blip>
          <a:srcRect t="13008" b="13008"/>
          <a:stretch>
            <a:fillRect/>
          </a:stretch>
        </p:blipFill>
        <p:spPr/>
      </p:pic>
      <p:sp>
        <p:nvSpPr>
          <p:cNvPr id="18" name="Platshållare för text 17"/>
          <p:cNvSpPr>
            <a:spLocks noGrp="1"/>
          </p:cNvSpPr>
          <p:nvPr>
            <p:ph type="body" sz="quarter" idx="28"/>
          </p:nvPr>
        </p:nvSpPr>
        <p:spPr/>
        <p:txBody>
          <a:bodyPr/>
          <a:lstStyle/>
          <a:p>
            <a:pPr algn="ctr"/>
            <a:r>
              <a:rPr lang="sv-SE" dirty="0">
                <a:solidFill>
                  <a:schemeClr val="tx2"/>
                </a:solidFill>
              </a:rPr>
              <a:t>Foto: Robin </a:t>
            </a:r>
            <a:r>
              <a:rPr lang="sv-SE" dirty="0" err="1">
                <a:solidFill>
                  <a:schemeClr val="tx2"/>
                </a:solidFill>
              </a:rPr>
              <a:t>Greenwood</a:t>
            </a:r>
            <a:r>
              <a:rPr lang="sv-SE" dirty="0">
                <a:solidFill>
                  <a:schemeClr val="tx2"/>
                </a:solidFill>
              </a:rPr>
              <a:t> från </a:t>
            </a:r>
            <a:r>
              <a:rPr lang="sv-SE" dirty="0" err="1">
                <a:solidFill>
                  <a:schemeClr val="tx2"/>
                </a:solidFill>
              </a:rPr>
              <a:t>Pixabay</a:t>
            </a:r>
            <a:r>
              <a:rPr lang="sv-SE" dirty="0">
                <a:solidFill>
                  <a:schemeClr val="tx2"/>
                </a:solidFill>
              </a:rPr>
              <a:t> </a:t>
            </a:r>
          </a:p>
        </p:txBody>
      </p:sp>
    </p:spTree>
    <p:extLst>
      <p:ext uri="{BB962C8B-B14F-4D97-AF65-F5344CB8AC3E}">
        <p14:creationId xmlns:p14="http://schemas.microsoft.com/office/powerpoint/2010/main" val="4038215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32187" y="1994400"/>
            <a:ext cx="10451627" cy="1738800"/>
          </a:xfrm>
        </p:spPr>
        <p:txBody>
          <a:bodyPr/>
          <a:lstStyle/>
          <a:p>
            <a:r>
              <a:rPr lang="sv-SE"/>
              <a:t>Varför blir det fel? </a:t>
            </a:r>
            <a:br>
              <a:rPr lang="sv-SE"/>
            </a:br>
            <a:r>
              <a:rPr lang="sv-SE"/>
              <a:t>Diskutera med bänkkamrat</a:t>
            </a:r>
          </a:p>
        </p:txBody>
      </p:sp>
      <p:sp>
        <p:nvSpPr>
          <p:cNvPr id="3" name="Text Placeholder 2"/>
          <p:cNvSpPr>
            <a:spLocks noGrp="1"/>
          </p:cNvSpPr>
          <p:nvPr>
            <p:ph type="body" sz="quarter" idx="10"/>
          </p:nvPr>
        </p:nvSpPr>
        <p:spPr>
          <a:xfrm>
            <a:off x="731838" y="3970196"/>
            <a:ext cx="8359775" cy="2219589"/>
          </a:xfrm>
        </p:spPr>
        <p:txBody>
          <a:bodyPr vert="horz" lIns="0" tIns="0" rIns="0" bIns="0" rtlCol="0" anchor="t">
            <a:noAutofit/>
          </a:bodyPr>
          <a:lstStyle/>
          <a:p>
            <a:pPr marL="342900" indent="-342900">
              <a:buFont typeface="Arial" panose="020B0604020202020204" pitchFamily="34" charset="0"/>
              <a:buChar char="•"/>
            </a:pPr>
            <a:r>
              <a:rPr lang="sv-SE" i="1"/>
              <a:t>Varför hotar människan den biologiska mångfalden? </a:t>
            </a:r>
            <a:br>
              <a:rPr lang="sv-SE" i="1"/>
            </a:br>
            <a:r>
              <a:rPr lang="sv-SE" i="1"/>
              <a:t>Ge flera exempel och motivera era svar.</a:t>
            </a:r>
          </a:p>
          <a:p>
            <a:pPr marL="342900" indent="-342900">
              <a:buFont typeface="Arial" panose="020B0604020202020204" pitchFamily="34" charset="0"/>
              <a:buChar char="•"/>
            </a:pPr>
            <a:r>
              <a:rPr lang="sv-SE" i="1"/>
              <a:t>Hur påverkar en odling av oljepalm den biologiska mångfalden, på kort/lång sikt och lokalt/globalt? </a:t>
            </a:r>
          </a:p>
          <a:p>
            <a:endParaRPr lang="sv-SE"/>
          </a:p>
        </p:txBody>
      </p:sp>
    </p:spTree>
    <p:extLst>
      <p:ext uri="{BB962C8B-B14F-4D97-AF65-F5344CB8AC3E}">
        <p14:creationId xmlns:p14="http://schemas.microsoft.com/office/powerpoint/2010/main" val="1928873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Varför blir det fel?</a:t>
            </a:r>
          </a:p>
        </p:txBody>
      </p:sp>
      <p:sp>
        <p:nvSpPr>
          <p:cNvPr id="11" name="Platshållare för text 10"/>
          <p:cNvSpPr>
            <a:spLocks noGrp="1"/>
          </p:cNvSpPr>
          <p:nvPr>
            <p:ph type="body" sz="quarter" idx="15"/>
          </p:nvPr>
        </p:nvSpPr>
        <p:spPr/>
        <p:txBody>
          <a:bodyPr/>
          <a:lstStyle/>
          <a:p>
            <a:r>
              <a:rPr lang="sv-SE" dirty="0"/>
              <a:t>Vad händer med storleken på </a:t>
            </a:r>
            <a:br>
              <a:rPr lang="sv-SE" dirty="0"/>
            </a:br>
            <a:r>
              <a:rPr lang="sv-SE" dirty="0"/>
              <a:t>respektive cirkel om vi:</a:t>
            </a:r>
          </a:p>
          <a:p>
            <a:pPr marL="342000" indent="-342900">
              <a:lnSpc>
                <a:spcPct val="100000"/>
              </a:lnSpc>
              <a:spcBef>
                <a:spcPts val="0"/>
              </a:spcBef>
              <a:buFont typeface="Arial" panose="020B0604020202020204" pitchFamily="34" charset="0"/>
              <a:buChar char="•"/>
            </a:pPr>
            <a:r>
              <a:rPr lang="sv-SE" dirty="0"/>
              <a:t>Förstör biotoper genom </a:t>
            </a:r>
            <a:r>
              <a:rPr lang="sv-SE" dirty="0" smtClean="0"/>
              <a:t>t.ex. </a:t>
            </a:r>
            <a:r>
              <a:rPr lang="sv-SE" dirty="0"/>
              <a:t>markanvändning, miljöförstörelse och klimatförändring?</a:t>
            </a:r>
          </a:p>
          <a:p>
            <a:pPr marL="342000" indent="-342900">
              <a:lnSpc>
                <a:spcPct val="100000"/>
              </a:lnSpc>
              <a:spcBef>
                <a:spcPts val="0"/>
              </a:spcBef>
              <a:buFont typeface="Arial" panose="020B0604020202020204" pitchFamily="34" charset="0"/>
              <a:buChar char="•"/>
            </a:pPr>
            <a:r>
              <a:rPr lang="sv-SE" dirty="0"/>
              <a:t>Överexploaterar?</a:t>
            </a:r>
          </a:p>
          <a:p>
            <a:pPr marL="342000" indent="-342900">
              <a:lnSpc>
                <a:spcPct val="100000"/>
              </a:lnSpc>
              <a:spcBef>
                <a:spcPts val="0"/>
              </a:spcBef>
              <a:buFont typeface="Arial" panose="020B0604020202020204" pitchFamily="34" charset="0"/>
              <a:buChar char="•"/>
            </a:pPr>
            <a:r>
              <a:rPr lang="sv-SE" dirty="0"/>
              <a:t>Tar in främmande arter?</a:t>
            </a:r>
          </a:p>
          <a:p>
            <a:pPr marL="342000" indent="-342900">
              <a:lnSpc>
                <a:spcPct val="100000"/>
              </a:lnSpc>
              <a:spcBef>
                <a:spcPts val="0"/>
              </a:spcBef>
              <a:buFont typeface="Arial" panose="020B0604020202020204" pitchFamily="34" charset="0"/>
              <a:buChar char="•"/>
            </a:pPr>
            <a:r>
              <a:rPr lang="sv-SE" dirty="0"/>
              <a:t>Ökar kvoten av torsk i Östersjön?</a:t>
            </a:r>
          </a:p>
          <a:p>
            <a:pPr marL="342000" indent="-342900">
              <a:lnSpc>
                <a:spcPct val="100000"/>
              </a:lnSpc>
              <a:spcBef>
                <a:spcPts val="0"/>
              </a:spcBef>
              <a:buFont typeface="Arial" panose="020B0604020202020204" pitchFamily="34" charset="0"/>
              <a:buChar char="•"/>
            </a:pPr>
            <a:r>
              <a:rPr lang="sv-SE" dirty="0"/>
              <a:t>Lagstiftar om globala långsiktiga lösningar inom klimatarbete?</a:t>
            </a:r>
          </a:p>
          <a:p>
            <a:endParaRPr lang="sv-SE" dirty="0"/>
          </a:p>
        </p:txBody>
      </p:sp>
      <p:pic>
        <p:nvPicPr>
          <p:cNvPr id="4" name="Content Placeholder 3" descr="Tre cirklar, en grön med texten ekologiskt, en blå med texten ekonomiskt och en rosa med texten socialt. Diagram."/>
          <p:cNvPicPr>
            <a:picLocks noGrp="1" noChangeAspect="1"/>
          </p:cNvPicPr>
          <p:nvPr>
            <p:ph sz="quarter" idx="17"/>
          </p:nvPr>
        </p:nvPicPr>
        <p:blipFill rotWithShape="1">
          <a:blip r:embed="rId3"/>
          <a:stretch/>
        </p:blipFill>
        <p:spPr>
          <a:xfrm>
            <a:off x="6177178" y="2338388"/>
            <a:ext cx="5208157" cy="2932112"/>
          </a:xfrm>
          <a:prstGeom prst="rect">
            <a:avLst/>
          </a:prstGeom>
        </p:spPr>
      </p:pic>
    </p:spTree>
    <p:extLst>
      <p:ext uri="{BB962C8B-B14F-4D97-AF65-F5344CB8AC3E}">
        <p14:creationId xmlns:p14="http://schemas.microsoft.com/office/powerpoint/2010/main" val="3975044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Hur kan vi förbereda oss?</a:t>
            </a:r>
          </a:p>
        </p:txBody>
      </p:sp>
      <p:sp>
        <p:nvSpPr>
          <p:cNvPr id="3" name="Text Placeholder 2"/>
          <p:cNvSpPr>
            <a:spLocks noGrp="1"/>
          </p:cNvSpPr>
          <p:nvPr>
            <p:ph type="body" sz="quarter" idx="10"/>
          </p:nvPr>
        </p:nvSpPr>
        <p:spPr/>
        <p:txBody>
          <a:bodyPr/>
          <a:lstStyle/>
          <a:p>
            <a:r>
              <a:rPr lang="sv-SE" i="1"/>
              <a:t>Diskutera med din bänkkamrat.</a:t>
            </a:r>
          </a:p>
          <a:p>
            <a:endParaRPr lang="sv-SE"/>
          </a:p>
        </p:txBody>
      </p:sp>
    </p:spTree>
    <p:extLst>
      <p:ext uri="{BB962C8B-B14F-4D97-AF65-F5344CB8AC3E}">
        <p14:creationId xmlns:p14="http://schemas.microsoft.com/office/powerpoint/2010/main" val="1284146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6000" y="638172"/>
            <a:ext cx="10631667" cy="902318"/>
          </a:xfrm>
        </p:spPr>
        <p:txBody>
          <a:bodyPr/>
          <a:lstStyle/>
          <a:p>
            <a:r>
              <a:rPr lang="sv-SE"/>
              <a:t>Referenser</a:t>
            </a:r>
          </a:p>
        </p:txBody>
      </p:sp>
      <p:sp>
        <p:nvSpPr>
          <p:cNvPr id="3" name="Platshållare för text 2"/>
          <p:cNvSpPr>
            <a:spLocks noGrp="1"/>
          </p:cNvSpPr>
          <p:nvPr>
            <p:ph type="body" sz="quarter" idx="15"/>
          </p:nvPr>
        </p:nvSpPr>
        <p:spPr>
          <a:xfrm>
            <a:off x="755997" y="1709920"/>
            <a:ext cx="10789291" cy="3058717"/>
          </a:xfrm>
        </p:spPr>
        <p:txBody>
          <a:bodyPr vert="horz" lIns="0" tIns="0" rIns="0" bIns="0" rtlCol="0" anchor="t">
            <a:noAutofit/>
          </a:bodyPr>
          <a:lstStyle/>
          <a:p>
            <a:pPr>
              <a:lnSpc>
                <a:spcPct val="100000"/>
              </a:lnSpc>
              <a:spcBef>
                <a:spcPts val="600"/>
              </a:spcBef>
            </a:pPr>
            <a:r>
              <a:rPr lang="sv-SE" sz="1600" b="1" dirty="0"/>
              <a:t>Sidan 2: </a:t>
            </a:r>
            <a:r>
              <a:rPr lang="sv-SE" sz="1600" dirty="0">
                <a:ea typeface="+mn-lt"/>
                <a:cs typeface="+mn-lt"/>
              </a:rPr>
              <a:t>UNDP. Logotyper. https://www.globalamalen.se/material/logotyper/. Senast besökt 2022-01-10. </a:t>
            </a:r>
            <a:endParaRPr lang="sv-SE" sz="1600" u="sng" dirty="0">
              <a:cs typeface="Arial"/>
            </a:endParaRPr>
          </a:p>
          <a:p>
            <a:pPr>
              <a:lnSpc>
                <a:spcPct val="100000"/>
              </a:lnSpc>
              <a:spcBef>
                <a:spcPts val="600"/>
              </a:spcBef>
            </a:pPr>
            <a:r>
              <a:rPr lang="sv-SE" sz="1600" b="1" i="1" dirty="0" smtClean="0"/>
              <a:t>Sidan 6-9, 13-16, 19-20 och 26: </a:t>
            </a:r>
            <a:r>
              <a:rPr lang="sv-SE" sz="1600" i="1" dirty="0"/>
              <a:t>Kommunikationsbyrån Advant har skapat illustrationerna utifrån instruktioner från </a:t>
            </a:r>
            <a:r>
              <a:rPr lang="sv-SE" sz="1600" i="1" dirty="0" smtClean="0"/>
              <a:t>författarteamet för </a:t>
            </a:r>
            <a:r>
              <a:rPr lang="sv-SE" sz="1600" i="1" smtClean="0"/>
              <a:t>läromedlet Skogslabbet.</a:t>
            </a:r>
            <a:endParaRPr lang="sv-SE" sz="1600" i="1" dirty="0" smtClean="0"/>
          </a:p>
          <a:p>
            <a:pPr>
              <a:lnSpc>
                <a:spcPct val="100000"/>
              </a:lnSpc>
              <a:spcBef>
                <a:spcPts val="600"/>
              </a:spcBef>
            </a:pPr>
            <a:endParaRPr lang="sv-SE" sz="1600" b="1" i="1" dirty="0"/>
          </a:p>
        </p:txBody>
      </p:sp>
    </p:spTree>
    <p:extLst>
      <p:ext uri="{BB962C8B-B14F-4D97-AF65-F5344CB8AC3E}">
        <p14:creationId xmlns:p14="http://schemas.microsoft.com/office/powerpoint/2010/main" val="107979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Hållbara ekosystem</a:t>
            </a:r>
          </a:p>
        </p:txBody>
      </p:sp>
      <p:pic>
        <p:nvPicPr>
          <p:cNvPr id="7" name="Platshållare för bild 6" descr="Barrskog med dimma. Foto"/>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9704" r="9704"/>
          <a:stretch>
            <a:fillRect/>
          </a:stretch>
        </p:blipFill>
        <p:spPr/>
      </p:pic>
      <p:pic>
        <p:nvPicPr>
          <p:cNvPr id="8" name="Platshållare för bild 7" descr="Groda bland gröna växter i vatten. Foto"/>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l="9704" r="9704"/>
          <a:stretch>
            <a:fillRect/>
          </a:stretch>
        </p:blipFill>
        <p:spPr/>
      </p:pic>
      <p:pic>
        <p:nvPicPr>
          <p:cNvPr id="9" name="Platshållare för bild 8" descr="Sjö som himmel och moln speglas i, med granskog runtom. Foto"/>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9704" r="9704"/>
          <a:stretch>
            <a:fillRect/>
          </a:stretch>
        </p:blipFill>
        <p:spPr/>
      </p:pic>
      <p:pic>
        <p:nvPicPr>
          <p:cNvPr id="4" name="Platshållare för bild 3" descr="Bild på näckrosor och näckrosblad tagen underifrån, i vatten. Foto"/>
          <p:cNvPicPr>
            <a:picLocks noGrp="1" noChangeAspect="1"/>
          </p:cNvPicPr>
          <p:nvPr>
            <p:ph type="pic" sz="quarter" idx="17"/>
          </p:nvPr>
        </p:nvPicPr>
        <p:blipFill>
          <a:blip r:embed="rId6" cstate="hqprint">
            <a:extLst>
              <a:ext uri="{28A0092B-C50C-407E-A947-70E740481C1C}">
                <a14:useLocalDpi xmlns:a14="http://schemas.microsoft.com/office/drawing/2010/main" val="0"/>
              </a:ext>
            </a:extLst>
          </a:blip>
          <a:srcRect t="6066" b="6066"/>
          <a:stretch>
            <a:fillRect/>
          </a:stretch>
        </p:blipFill>
        <p:spPr/>
      </p:pic>
      <p:sp>
        <p:nvSpPr>
          <p:cNvPr id="17" name="Platshållare för text 16"/>
          <p:cNvSpPr>
            <a:spLocks noGrp="1"/>
          </p:cNvSpPr>
          <p:nvPr>
            <p:ph type="body" sz="quarter" idx="18"/>
          </p:nvPr>
        </p:nvSpPr>
        <p:spPr/>
        <p:txBody>
          <a:bodyPr/>
          <a:lstStyle/>
          <a:p>
            <a:pPr algn="ctr"/>
            <a:r>
              <a:rPr lang="sv-SE" dirty="0">
                <a:solidFill>
                  <a:schemeClr val="tx2"/>
                </a:solidFill>
              </a:rPr>
              <a:t>Foton: </a:t>
            </a:r>
            <a:r>
              <a:rPr lang="sv-SE" dirty="0" err="1">
                <a:solidFill>
                  <a:schemeClr val="tx2"/>
                </a:solidFill>
              </a:rPr>
              <a:t>Free</a:t>
            </a:r>
            <a:r>
              <a:rPr lang="sv-SE" dirty="0">
                <a:solidFill>
                  <a:schemeClr val="tx2"/>
                </a:solidFill>
              </a:rPr>
              <a:t>-Photos/</a:t>
            </a:r>
            <a:r>
              <a:rPr lang="sv-SE" dirty="0" err="1">
                <a:solidFill>
                  <a:schemeClr val="tx2"/>
                </a:solidFill>
              </a:rPr>
              <a:t>Pixabay</a:t>
            </a:r>
            <a:r>
              <a:rPr lang="sv-SE" dirty="0">
                <a:solidFill>
                  <a:schemeClr val="tx2"/>
                </a:solidFill>
              </a:rPr>
              <a:t> | </a:t>
            </a:r>
            <a:r>
              <a:rPr lang="sv-SE" dirty="0" err="1">
                <a:solidFill>
                  <a:schemeClr val="tx2"/>
                </a:solidFill>
              </a:rPr>
              <a:t>Scotslm</a:t>
            </a:r>
            <a:r>
              <a:rPr lang="sv-SE" dirty="0">
                <a:solidFill>
                  <a:schemeClr val="tx2"/>
                </a:solidFill>
              </a:rPr>
              <a:t>/</a:t>
            </a:r>
            <a:r>
              <a:rPr lang="sv-SE" dirty="0" err="1">
                <a:solidFill>
                  <a:schemeClr val="tx2"/>
                </a:solidFill>
              </a:rPr>
              <a:t>Pixabay</a:t>
            </a:r>
            <a:r>
              <a:rPr lang="sv-SE" dirty="0">
                <a:solidFill>
                  <a:schemeClr val="tx2"/>
                </a:solidFill>
              </a:rPr>
              <a:t> | </a:t>
            </a:r>
            <a:r>
              <a:rPr lang="sv-SE" dirty="0" err="1">
                <a:solidFill>
                  <a:schemeClr val="tx2"/>
                </a:solidFill>
              </a:rPr>
              <a:t>AlainAudet</a:t>
            </a:r>
            <a:r>
              <a:rPr lang="sv-SE" dirty="0">
                <a:solidFill>
                  <a:schemeClr val="tx2"/>
                </a:solidFill>
              </a:rPr>
              <a:t>/</a:t>
            </a:r>
            <a:r>
              <a:rPr lang="sv-SE" dirty="0" err="1">
                <a:solidFill>
                  <a:schemeClr val="tx2"/>
                </a:solidFill>
              </a:rPr>
              <a:t>Pixabay</a:t>
            </a:r>
            <a:r>
              <a:rPr lang="sv-SE" dirty="0">
                <a:solidFill>
                  <a:schemeClr val="tx2"/>
                </a:solidFill>
              </a:rPr>
              <a:t> | </a:t>
            </a:r>
            <a:r>
              <a:rPr lang="sv-SE" dirty="0" err="1">
                <a:solidFill>
                  <a:schemeClr val="tx2"/>
                </a:solidFill>
              </a:rPr>
              <a:t>Reto</a:t>
            </a:r>
            <a:r>
              <a:rPr lang="sv-SE" dirty="0">
                <a:solidFill>
                  <a:schemeClr val="tx2"/>
                </a:solidFill>
              </a:rPr>
              <a:t> </a:t>
            </a:r>
            <a:r>
              <a:rPr lang="sv-SE" dirty="0" err="1">
                <a:solidFill>
                  <a:schemeClr val="tx2"/>
                </a:solidFill>
              </a:rPr>
              <a:t>Gerber</a:t>
            </a:r>
            <a:r>
              <a:rPr lang="sv-SE" dirty="0">
                <a:solidFill>
                  <a:schemeClr val="tx2"/>
                </a:solidFill>
              </a:rPr>
              <a:t>/</a:t>
            </a:r>
            <a:r>
              <a:rPr lang="sv-SE" dirty="0" err="1">
                <a:solidFill>
                  <a:schemeClr val="tx2"/>
                </a:solidFill>
              </a:rPr>
              <a:t>Pixabay</a:t>
            </a:r>
            <a:endParaRPr lang="sv-SE" dirty="0">
              <a:solidFill>
                <a:schemeClr val="tx2"/>
              </a:solidFill>
            </a:endParaRPr>
          </a:p>
        </p:txBody>
      </p:sp>
    </p:spTree>
    <p:extLst>
      <p:ext uri="{BB962C8B-B14F-4D97-AF65-F5344CB8AC3E}">
        <p14:creationId xmlns:p14="http://schemas.microsoft.com/office/powerpoint/2010/main" val="33451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Hållbara ekosystem – varför då?</a:t>
            </a:r>
          </a:p>
        </p:txBody>
      </p:sp>
      <p:sp>
        <p:nvSpPr>
          <p:cNvPr id="10" name="Platshållare för text 9"/>
          <p:cNvSpPr>
            <a:spLocks noGrp="1"/>
          </p:cNvSpPr>
          <p:nvPr>
            <p:ph type="body" sz="quarter" idx="15"/>
          </p:nvPr>
        </p:nvSpPr>
        <p:spPr/>
        <p:txBody>
          <a:bodyPr/>
          <a:lstStyle/>
          <a:p>
            <a:r>
              <a:rPr lang="sv-SE" b="1"/>
              <a:t>Grunden för vårt liv på jorden: </a:t>
            </a:r>
          </a:p>
          <a:p>
            <a:r>
              <a:rPr lang="sv-SE"/>
              <a:t>Att tillgodose mänsklighetens behov av livsmedel, energi, vatten, mineraler och råmaterial utan att skada den biologiska mångfalden och säkerställa hållbart nyttjande ekosystemtjänster är en avgörande utmaning för vår överlevnad.</a:t>
            </a:r>
          </a:p>
          <a:p>
            <a:endParaRPr lang="sv-SE"/>
          </a:p>
        </p:txBody>
      </p:sp>
      <p:sp>
        <p:nvSpPr>
          <p:cNvPr id="11" name="Platshållare för innehåll 10"/>
          <p:cNvSpPr>
            <a:spLocks noGrp="1"/>
          </p:cNvSpPr>
          <p:nvPr>
            <p:ph sz="quarter" idx="17"/>
          </p:nvPr>
        </p:nvSpPr>
        <p:spPr/>
        <p:txBody>
          <a:bodyPr vert="horz" lIns="0" tIns="0" rIns="0" bIns="0" rtlCol="0" anchor="t">
            <a:noAutofit/>
          </a:bodyPr>
          <a:lstStyle/>
          <a:p>
            <a:r>
              <a:rPr lang="sv-SE" b="1"/>
              <a:t>Vilka ekosystem? </a:t>
            </a:r>
          </a:p>
          <a:p>
            <a:r>
              <a:rPr lang="sv-SE"/>
              <a:t>Ekosystem på land som skogar, våtmarker, torrmarker och berg är livsmiljöer för miljontals arter samtidigt som de renar luft och vatten. Markförstöring och avskogning leder till ökade halter av växthusgaser och hotar både klimatet och djurarters överlevnad.</a:t>
            </a:r>
            <a:endParaRPr lang="sv-SE">
              <a:cs typeface="Arial"/>
            </a:endParaRPr>
          </a:p>
          <a:p>
            <a:endParaRPr lang="sv-SE"/>
          </a:p>
        </p:txBody>
      </p:sp>
    </p:spTree>
    <p:extLst>
      <p:ext uri="{BB962C8B-B14F-4D97-AF65-F5344CB8AC3E}">
        <p14:creationId xmlns:p14="http://schemas.microsoft.com/office/powerpoint/2010/main" val="388885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Definition av biologisk mångfald</a:t>
            </a:r>
          </a:p>
        </p:txBody>
      </p:sp>
      <p:sp>
        <p:nvSpPr>
          <p:cNvPr id="3" name="Text Placeholder 2"/>
          <p:cNvSpPr>
            <a:spLocks noGrp="1"/>
          </p:cNvSpPr>
          <p:nvPr>
            <p:ph type="body" sz="quarter" idx="10"/>
          </p:nvPr>
        </p:nvSpPr>
        <p:spPr>
          <a:xfrm>
            <a:off x="731838" y="3970196"/>
            <a:ext cx="8359775" cy="2078912"/>
          </a:xfrm>
        </p:spPr>
        <p:txBody>
          <a:bodyPr/>
          <a:lstStyle/>
          <a:p>
            <a:r>
              <a:rPr lang="sv-SE"/>
              <a:t>”Variationsrikedomen bland levande organismer av alla ursprung, inklusive från bland annat landbaserade, marina och andra akvatiska ekosystem och de ekologiska komplex i vilka dessa organismer ingår; detta innefattar mångfald inom arter, mellan arter och av ekosystem.”</a:t>
            </a:r>
          </a:p>
          <a:p>
            <a:endParaRPr lang="sv-SE"/>
          </a:p>
        </p:txBody>
      </p:sp>
    </p:spTree>
    <p:extLst>
      <p:ext uri="{BB962C8B-B14F-4D97-AF65-F5344CB8AC3E}">
        <p14:creationId xmlns:p14="http://schemas.microsoft.com/office/powerpoint/2010/main" val="191776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7A359-9AE6-1541-98E8-BCE27088176A}"/>
              </a:ext>
            </a:extLst>
          </p:cNvPr>
          <p:cNvSpPr>
            <a:spLocks noGrp="1"/>
          </p:cNvSpPr>
          <p:nvPr>
            <p:ph type="title"/>
          </p:nvPr>
        </p:nvSpPr>
        <p:spPr/>
        <p:txBody>
          <a:bodyPr/>
          <a:lstStyle/>
          <a:p>
            <a:r>
              <a:rPr lang="sv-SE"/>
              <a:t>Olika nivåer av biologisk mångfald</a:t>
            </a:r>
          </a:p>
        </p:txBody>
      </p:sp>
      <p:pic>
        <p:nvPicPr>
          <p:cNvPr id="11" name="Content Placeholder 10" descr="Mångfald av ekosystem, mångfald av arter och genetisk mångfald. Tre illustrationer."/>
          <p:cNvPicPr>
            <a:picLocks noGrp="1" noChangeAspect="1"/>
          </p:cNvPicPr>
          <p:nvPr>
            <p:ph sz="quarter" idx="11"/>
          </p:nvPr>
        </p:nvPicPr>
        <p:blipFill>
          <a:blip r:embed="rId3"/>
          <a:stretch>
            <a:fillRect/>
          </a:stretch>
        </p:blipFill>
        <p:spPr>
          <a:xfrm>
            <a:off x="1917066" y="1235075"/>
            <a:ext cx="8357867" cy="4705350"/>
          </a:xfrm>
          <a:prstGeom prst="rect">
            <a:avLst/>
          </a:prstGeom>
        </p:spPr>
      </p:pic>
    </p:spTree>
    <p:extLst>
      <p:ext uri="{BB962C8B-B14F-4D97-AF65-F5344CB8AC3E}">
        <p14:creationId xmlns:p14="http://schemas.microsoft.com/office/powerpoint/2010/main" val="2499314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7A359-9AE6-1541-98E8-BCE27088176A}"/>
              </a:ext>
            </a:extLst>
          </p:cNvPr>
          <p:cNvSpPr>
            <a:spLocks noGrp="1"/>
          </p:cNvSpPr>
          <p:nvPr>
            <p:ph type="title"/>
          </p:nvPr>
        </p:nvSpPr>
        <p:spPr/>
        <p:txBody>
          <a:bodyPr/>
          <a:lstStyle/>
          <a:p>
            <a:r>
              <a:rPr lang="sv-SE"/>
              <a:t>Mångfald av ekosystem</a:t>
            </a:r>
          </a:p>
        </p:txBody>
      </p:sp>
      <p:pic>
        <p:nvPicPr>
          <p:cNvPr id="12" name="Content Placeholder 11" descr="Tre bilder: älg och uggla i skog, måsar i luften och fiskar och skaldjur i vatten och ren, örn och orre i fjällnatur. Illustrationer."/>
          <p:cNvPicPr>
            <a:picLocks noGrp="1" noChangeAspect="1"/>
          </p:cNvPicPr>
          <p:nvPr>
            <p:ph sz="quarter" idx="11"/>
          </p:nvPr>
        </p:nvPicPr>
        <p:blipFill>
          <a:blip r:embed="rId3"/>
          <a:stretch>
            <a:fillRect/>
          </a:stretch>
        </p:blipFill>
        <p:spPr>
          <a:xfrm>
            <a:off x="1917066" y="1235075"/>
            <a:ext cx="8357867" cy="4705350"/>
          </a:xfrm>
          <a:prstGeom prst="rect">
            <a:avLst/>
          </a:prstGeom>
        </p:spPr>
      </p:pic>
      <p:sp>
        <p:nvSpPr>
          <p:cNvPr id="5" name="Text Placeholder 4"/>
          <p:cNvSpPr>
            <a:spLocks noGrp="1"/>
          </p:cNvSpPr>
          <p:nvPr>
            <p:ph type="body" sz="quarter" idx="10"/>
          </p:nvPr>
        </p:nvSpPr>
        <p:spPr/>
        <p:txBody>
          <a:bodyPr/>
          <a:lstStyle/>
          <a:p>
            <a:pPr algn="ctr"/>
            <a:r>
              <a:rPr lang="sv-SE"/>
              <a:t>Vilka olika typer av ekosystem finns det?</a:t>
            </a:r>
          </a:p>
          <a:p>
            <a:endParaRPr lang="sv-SE"/>
          </a:p>
          <a:p>
            <a:endParaRPr lang="sv-SE"/>
          </a:p>
        </p:txBody>
      </p:sp>
    </p:spTree>
    <p:extLst>
      <p:ext uri="{BB962C8B-B14F-4D97-AF65-F5344CB8AC3E}">
        <p14:creationId xmlns:p14="http://schemas.microsoft.com/office/powerpoint/2010/main" val="2273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7A359-9AE6-1541-98E8-BCE27088176A}"/>
              </a:ext>
            </a:extLst>
          </p:cNvPr>
          <p:cNvSpPr>
            <a:spLocks noGrp="1"/>
          </p:cNvSpPr>
          <p:nvPr>
            <p:ph type="title"/>
          </p:nvPr>
        </p:nvSpPr>
        <p:spPr/>
        <p:txBody>
          <a:bodyPr/>
          <a:lstStyle/>
          <a:p>
            <a:r>
              <a:rPr lang="sv-SE"/>
              <a:t>Mångfald av arter</a:t>
            </a:r>
          </a:p>
        </p:txBody>
      </p:sp>
      <p:pic>
        <p:nvPicPr>
          <p:cNvPr id="11" name="Content Placeholder 10" descr="Bild med rådjur, varg, uggla, bär, lodjur, fladdermus och älg bland träd. Illustration."/>
          <p:cNvPicPr>
            <a:picLocks noGrp="1" noChangeAspect="1"/>
          </p:cNvPicPr>
          <p:nvPr>
            <p:ph sz="quarter" idx="11"/>
          </p:nvPr>
        </p:nvPicPr>
        <p:blipFill>
          <a:blip r:embed="rId3"/>
          <a:stretch>
            <a:fillRect/>
          </a:stretch>
        </p:blipFill>
        <p:spPr>
          <a:xfrm>
            <a:off x="1917066" y="1235075"/>
            <a:ext cx="8357867" cy="4705350"/>
          </a:xfrm>
          <a:prstGeom prst="rect">
            <a:avLst/>
          </a:prstGeom>
        </p:spPr>
      </p:pic>
      <p:sp>
        <p:nvSpPr>
          <p:cNvPr id="4" name="Text Placeholder 3"/>
          <p:cNvSpPr>
            <a:spLocks noGrp="1"/>
          </p:cNvSpPr>
          <p:nvPr>
            <p:ph type="body" sz="quarter" idx="10"/>
          </p:nvPr>
        </p:nvSpPr>
        <p:spPr/>
        <p:txBody>
          <a:bodyPr/>
          <a:lstStyle/>
          <a:p>
            <a:pPr algn="ctr"/>
            <a:r>
              <a:rPr lang="sv-SE"/>
              <a:t>Hur många olika arter finns det?</a:t>
            </a:r>
          </a:p>
        </p:txBody>
      </p:sp>
    </p:spTree>
    <p:extLst>
      <p:ext uri="{BB962C8B-B14F-4D97-AF65-F5344CB8AC3E}">
        <p14:creationId xmlns:p14="http://schemas.microsoft.com/office/powerpoint/2010/main" val="124493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7A359-9AE6-1541-98E8-BCE27088176A}"/>
              </a:ext>
            </a:extLst>
          </p:cNvPr>
          <p:cNvSpPr>
            <a:spLocks noGrp="1"/>
          </p:cNvSpPr>
          <p:nvPr>
            <p:ph type="title"/>
          </p:nvPr>
        </p:nvSpPr>
        <p:spPr/>
        <p:txBody>
          <a:bodyPr/>
          <a:lstStyle/>
          <a:p>
            <a:r>
              <a:rPr lang="sv-SE"/>
              <a:t>Genetisk mångfald</a:t>
            </a:r>
          </a:p>
        </p:txBody>
      </p:sp>
      <p:pic>
        <p:nvPicPr>
          <p:cNvPr id="10" name="Content Placeholder 9" descr="Två DNA-molekyler och tre fjärilar i olika storlek. Illustration."/>
          <p:cNvPicPr>
            <a:picLocks noGrp="1" noChangeAspect="1"/>
          </p:cNvPicPr>
          <p:nvPr>
            <p:ph sz="quarter" idx="11"/>
          </p:nvPr>
        </p:nvPicPr>
        <p:blipFill>
          <a:blip r:embed="rId3"/>
          <a:stretch>
            <a:fillRect/>
          </a:stretch>
        </p:blipFill>
        <p:spPr>
          <a:xfrm>
            <a:off x="1917066" y="1235075"/>
            <a:ext cx="8357867" cy="4705350"/>
          </a:xfrm>
          <a:prstGeom prst="rect">
            <a:avLst/>
          </a:prstGeom>
        </p:spPr>
      </p:pic>
      <p:sp>
        <p:nvSpPr>
          <p:cNvPr id="4" name="Text Placeholder 3"/>
          <p:cNvSpPr>
            <a:spLocks noGrp="1"/>
          </p:cNvSpPr>
          <p:nvPr>
            <p:ph type="body" sz="quarter" idx="10"/>
          </p:nvPr>
        </p:nvSpPr>
        <p:spPr>
          <a:xfrm>
            <a:off x="1917066" y="6074080"/>
            <a:ext cx="8359707" cy="236780"/>
          </a:xfrm>
        </p:spPr>
        <p:txBody>
          <a:bodyPr/>
          <a:lstStyle/>
          <a:p>
            <a:pPr algn="ctr"/>
            <a:r>
              <a:rPr lang="sv-SE"/>
              <a:t>Hur kan den genetiska mångfalden inom en art variera?</a:t>
            </a:r>
          </a:p>
          <a:p>
            <a:endParaRPr lang="sv-SE"/>
          </a:p>
        </p:txBody>
      </p:sp>
    </p:spTree>
    <p:extLst>
      <p:ext uri="{BB962C8B-B14F-4D97-AF65-F5344CB8AC3E}">
        <p14:creationId xmlns:p14="http://schemas.microsoft.com/office/powerpoint/2010/main" val="345459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kogslabbet - Klorofyll">
  <a:themeElements>
    <a:clrScheme name="Skogslabbet">
      <a:dk1>
        <a:srgbClr val="000000"/>
      </a:dk1>
      <a:lt1>
        <a:srgbClr val="DBECD4"/>
      </a:lt1>
      <a:dk2>
        <a:srgbClr val="154633"/>
      </a:dk2>
      <a:lt2>
        <a:srgbClr val="FBD6C8"/>
      </a:lt2>
      <a:accent1>
        <a:srgbClr val="154734"/>
      </a:accent1>
      <a:accent2>
        <a:srgbClr val="509E2F"/>
      </a:accent2>
      <a:accent3>
        <a:srgbClr val="995F16"/>
      </a:accent3>
      <a:accent4>
        <a:srgbClr val="007681"/>
      </a:accent4>
      <a:accent5>
        <a:srgbClr val="CE0037"/>
      </a:accent5>
      <a:accent6>
        <a:srgbClr val="672146"/>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kogslabbet_PPT_Mall_220427" id="{D614692A-F0BC-3B41-B2EF-AB781B961FD8}" vid="{8E56ABEF-7D0A-D140-B478-264F2FAC19C2}"/>
    </a:ext>
  </a:extLst>
</a:theme>
</file>

<file path=ppt/theme/theme2.xml><?xml version="1.0" encoding="utf-8"?>
<a:theme xmlns:a="http://schemas.openxmlformats.org/drawingml/2006/main" name="Skogslabbet - Vit">
  <a:themeElements>
    <a:clrScheme name="Skogslabbet">
      <a:dk1>
        <a:srgbClr val="000000"/>
      </a:dk1>
      <a:lt1>
        <a:srgbClr val="DBECD4"/>
      </a:lt1>
      <a:dk2>
        <a:srgbClr val="154633"/>
      </a:dk2>
      <a:lt2>
        <a:srgbClr val="FBD6C8"/>
      </a:lt2>
      <a:accent1>
        <a:srgbClr val="154734"/>
      </a:accent1>
      <a:accent2>
        <a:srgbClr val="509E2F"/>
      </a:accent2>
      <a:accent3>
        <a:srgbClr val="995F16"/>
      </a:accent3>
      <a:accent4>
        <a:srgbClr val="007681"/>
      </a:accent4>
      <a:accent5>
        <a:srgbClr val="CE0037"/>
      </a:accent5>
      <a:accent6>
        <a:srgbClr val="672146"/>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kogslabbet_PPT_Mall_220427" id="{D614692A-F0BC-3B41-B2EF-AB781B961FD8}" vid="{3A0217A3-45AB-0D41-A451-941497C3A53A}"/>
    </a:ext>
  </a:extLst>
</a:theme>
</file>

<file path=ppt/theme/theme3.xml><?xml version="1.0" encoding="utf-8"?>
<a:theme xmlns:a="http://schemas.openxmlformats.org/drawingml/2006/main" name="Skogslabbet - Aprikos">
  <a:themeElements>
    <a:clrScheme name="Skogslabbet">
      <a:dk1>
        <a:srgbClr val="000000"/>
      </a:dk1>
      <a:lt1>
        <a:srgbClr val="DBECD4"/>
      </a:lt1>
      <a:dk2>
        <a:srgbClr val="154633"/>
      </a:dk2>
      <a:lt2>
        <a:srgbClr val="FBD6C8"/>
      </a:lt2>
      <a:accent1>
        <a:srgbClr val="154734"/>
      </a:accent1>
      <a:accent2>
        <a:srgbClr val="509E2F"/>
      </a:accent2>
      <a:accent3>
        <a:srgbClr val="995F16"/>
      </a:accent3>
      <a:accent4>
        <a:srgbClr val="007681"/>
      </a:accent4>
      <a:accent5>
        <a:srgbClr val="CE0037"/>
      </a:accent5>
      <a:accent6>
        <a:srgbClr val="672146"/>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kogslabbet_PPT_Mall_220427" id="{D614692A-F0BC-3B41-B2EF-AB781B961FD8}" vid="{3FD1E853-3035-EC45-860F-E89CA7C4984D}"/>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8B4DEA8A28D644385214094843CF0FE" ma:contentTypeVersion="16" ma:contentTypeDescription="Skapa ett nytt dokument." ma:contentTypeScope="" ma:versionID="3d468459ac4f82a36b1507cb2c84ed18">
  <xsd:schema xmlns:xsd="http://www.w3.org/2001/XMLSchema" xmlns:xs="http://www.w3.org/2001/XMLSchema" xmlns:p="http://schemas.microsoft.com/office/2006/metadata/properties" xmlns:ns2="8f64fe80-1340-4eb5-a941-60bc9e1ff0b2" xmlns:ns3="fe0ec30e-d033-4053-bc2f-bcb6c69bdd07" targetNamespace="http://schemas.microsoft.com/office/2006/metadata/properties" ma:root="true" ma:fieldsID="fefffaf14f7206ec2319e1b720cc04c3" ns2:_="" ns3:_="">
    <xsd:import namespace="8f64fe80-1340-4eb5-a941-60bc9e1ff0b2"/>
    <xsd:import namespace="fe0ec30e-d033-4053-bc2f-bcb6c69bdd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4fe80-1340-4eb5-a941-60bc9e1ff0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0ec30e-d033-4053-bc2f-bcb6c69bdd07"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c27a22ee-5e1d-4cd6-bfcc-b7da0fff55a9}" ma:internalName="TaxCatchAll" ma:showField="CatchAllData" ma:web="fe0ec30e-d033-4053-bc2f-bcb6c69bdd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e0ec30e-d033-4053-bc2f-bcb6c69bdd07" xsi:nil="true"/>
    <lcf76f155ced4ddcb4097134ff3c332f xmlns="8f64fe80-1340-4eb5-a941-60bc9e1ff0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A03062-45BA-4F08-BB03-17FB2CA92FB2}">
  <ds:schemaRefs>
    <ds:schemaRef ds:uri="http://schemas.microsoft.com/sharepoint/v3/contenttype/forms"/>
  </ds:schemaRefs>
</ds:datastoreItem>
</file>

<file path=customXml/itemProps2.xml><?xml version="1.0" encoding="utf-8"?>
<ds:datastoreItem xmlns:ds="http://schemas.openxmlformats.org/officeDocument/2006/customXml" ds:itemID="{60200ED8-FF77-4E0A-B326-6C273DE1B39B}">
  <ds:schemaRefs>
    <ds:schemaRef ds:uri="8f64fe80-1340-4eb5-a941-60bc9e1ff0b2"/>
    <ds:schemaRef ds:uri="fe0ec30e-d033-4053-bc2f-bcb6c69bdd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520AA3-498F-4A62-8520-47CAA259E36B}">
  <ds:schemaRefs>
    <ds:schemaRef ds:uri="http://schemas.microsoft.com/office/2006/documentManagement/types"/>
    <ds:schemaRef ds:uri="fe0ec30e-d033-4053-bc2f-bcb6c69bdd07"/>
    <ds:schemaRef ds:uri="http://purl.org/dc/terms/"/>
    <ds:schemaRef ds:uri="http://schemas.microsoft.com/office/infopath/2007/PartnerControls"/>
    <ds:schemaRef ds:uri="http://purl.org/dc/dcmitype/"/>
    <ds:schemaRef ds:uri="http://purl.org/dc/elements/1.1/"/>
    <ds:schemaRef ds:uri="http://schemas.microsoft.com/office/2006/metadata/properties"/>
    <ds:schemaRef ds:uri="8f64fe80-1340-4eb5-a941-60bc9e1ff0b2"/>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Skogslabbet_PPT_Mall_220427</Template>
  <TotalTime>250</TotalTime>
  <Words>2658</Words>
  <Application>Microsoft Office PowerPoint</Application>
  <PresentationFormat>Widescreen</PresentationFormat>
  <Paragraphs>223</Paragraphs>
  <Slides>28</Slides>
  <Notes>27</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28</vt:i4>
      </vt:variant>
    </vt:vector>
  </HeadingPairs>
  <TitlesOfParts>
    <vt:vector size="33" baseType="lpstr">
      <vt:lpstr>Arial</vt:lpstr>
      <vt:lpstr>Calibri</vt:lpstr>
      <vt:lpstr>Skogslabbet - Klorofyll</vt:lpstr>
      <vt:lpstr>Skogslabbet - Vit</vt:lpstr>
      <vt:lpstr>Skogslabbet - Aprikos</vt:lpstr>
      <vt:lpstr>Biologisk mångfald</vt:lpstr>
      <vt:lpstr>Globalt mål 15 – Ekosystem och biologisk mångfald</vt:lpstr>
      <vt:lpstr>Hållbara ekosystem</vt:lpstr>
      <vt:lpstr>Hållbara ekosystem – varför då?</vt:lpstr>
      <vt:lpstr>Definition av biologisk mångfald</vt:lpstr>
      <vt:lpstr>Olika nivåer av biologisk mångfald</vt:lpstr>
      <vt:lpstr>Mångfald av ekosystem</vt:lpstr>
      <vt:lpstr>Mångfald av arter</vt:lpstr>
      <vt:lpstr>Genetisk mångfald</vt:lpstr>
      <vt:lpstr>Biologisk mångfald: biotoper</vt:lpstr>
      <vt:lpstr>Biologisk mångfald: arter</vt:lpstr>
      <vt:lpstr>Biologisk mångfald: arter, fortsättning </vt:lpstr>
      <vt:lpstr>Vad händer med den biologiska mångfalden  om ekosystemen störs?</vt:lpstr>
      <vt:lpstr>Fungerade ekosystem</vt:lpstr>
      <vt:lpstr>Arter utrotas</vt:lpstr>
      <vt:lpstr>Ekosystemet kollapsar</vt:lpstr>
      <vt:lpstr>Hot mot biologisk mångfald</vt:lpstr>
      <vt:lpstr>Biotopförstörelse 1: markanvändning </vt:lpstr>
      <vt:lpstr>Vad visar kartan?</vt:lpstr>
      <vt:lpstr>Karta: Fragmentering av biotoper</vt:lpstr>
      <vt:lpstr>Biotopförstörelse 2: miljöförstörelse </vt:lpstr>
      <vt:lpstr>Biotopförstörelse 3: klimatförändring </vt:lpstr>
      <vt:lpstr>Överexploatering</vt:lpstr>
      <vt:lpstr>Införsel av främmande arter</vt:lpstr>
      <vt:lpstr>Varför blir det fel?  Diskutera med bänkkamrat</vt:lpstr>
      <vt:lpstr>Varför blir det fel?</vt:lpstr>
      <vt:lpstr>Hur kan vi förbereda oss?</vt:lpstr>
      <vt:lpstr>Referenser</vt:lpstr>
    </vt:vector>
  </TitlesOfParts>
  <Company>SLU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Morén</dc:creator>
  <cp:lastModifiedBy>Anna Morén</cp:lastModifiedBy>
  <cp:revision>33</cp:revision>
  <dcterms:created xsi:type="dcterms:W3CDTF">2022-06-15T11:38:40Z</dcterms:created>
  <dcterms:modified xsi:type="dcterms:W3CDTF">2022-10-04T14:24:14Z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0x010100F8B4DEA8A28D644385214094843CF0FE</vt:lpwstr>
  </property>
  <property fmtid="{D5CDD505-2E9C-101B-9397-08002B2CF9AE}" pid="3" name="MediaServiceImageTags">
    <vt:lpwstr/>
  </property>
</Properties>
</file>